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1"/>
  </p:sldMasterIdLst>
  <p:notesMasterIdLst>
    <p:notesMasterId r:id="rId59"/>
  </p:notesMasterIdLst>
  <p:sldIdLst>
    <p:sldId id="256" r:id="rId2"/>
    <p:sldId id="259" r:id="rId3"/>
    <p:sldId id="260" r:id="rId4"/>
    <p:sldId id="261" r:id="rId5"/>
    <p:sldId id="263" r:id="rId6"/>
    <p:sldId id="262" r:id="rId7"/>
    <p:sldId id="853" r:id="rId8"/>
    <p:sldId id="916" r:id="rId9"/>
    <p:sldId id="906" r:id="rId10"/>
    <p:sldId id="910" r:id="rId11"/>
    <p:sldId id="984" r:id="rId12"/>
    <p:sldId id="852" r:id="rId13"/>
    <p:sldId id="257" r:id="rId14"/>
    <p:sldId id="258" r:id="rId15"/>
    <p:sldId id="985" r:id="rId16"/>
    <p:sldId id="986" r:id="rId17"/>
    <p:sldId id="917" r:id="rId18"/>
    <p:sldId id="619" r:id="rId19"/>
    <p:sldId id="957" r:id="rId20"/>
    <p:sldId id="958" r:id="rId21"/>
    <p:sldId id="959" r:id="rId22"/>
    <p:sldId id="960" r:id="rId23"/>
    <p:sldId id="961" r:id="rId24"/>
    <p:sldId id="264" r:id="rId25"/>
    <p:sldId id="962" r:id="rId26"/>
    <p:sldId id="611" r:id="rId27"/>
    <p:sldId id="612" r:id="rId28"/>
    <p:sldId id="424" r:id="rId29"/>
    <p:sldId id="426" r:id="rId30"/>
    <p:sldId id="963" r:id="rId31"/>
    <p:sldId id="919" r:id="rId32"/>
    <p:sldId id="964" r:id="rId33"/>
    <p:sldId id="437" r:id="rId34"/>
    <p:sldId id="965" r:id="rId35"/>
    <p:sldId id="966" r:id="rId36"/>
    <p:sldId id="920" r:id="rId37"/>
    <p:sldId id="974" r:id="rId38"/>
    <p:sldId id="975" r:id="rId39"/>
    <p:sldId id="976" r:id="rId40"/>
    <p:sldId id="941" r:id="rId41"/>
    <p:sldId id="977" r:id="rId42"/>
    <p:sldId id="978" r:id="rId43"/>
    <p:sldId id="979" r:id="rId44"/>
    <p:sldId id="980" r:id="rId45"/>
    <p:sldId id="981" r:id="rId46"/>
    <p:sldId id="971" r:id="rId47"/>
    <p:sldId id="973" r:id="rId48"/>
    <p:sldId id="968" r:id="rId49"/>
    <p:sldId id="969" r:id="rId50"/>
    <p:sldId id="970" r:id="rId51"/>
    <p:sldId id="267" r:id="rId52"/>
    <p:sldId id="268" r:id="rId53"/>
    <p:sldId id="787" r:id="rId54"/>
    <p:sldId id="983" r:id="rId55"/>
    <p:sldId id="956" r:id="rId56"/>
    <p:sldId id="972" r:id="rId57"/>
    <p:sldId id="885" r:id="rId5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77"/>
    <p:restoredTop sz="94673"/>
  </p:normalViewPr>
  <p:slideViewPr>
    <p:cSldViewPr snapToGrid="0">
      <p:cViewPr varScale="1">
        <p:scale>
          <a:sx n="129" d="100"/>
          <a:sy n="129" d="100"/>
        </p:scale>
        <p:origin x="1192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3ED7A-E0CC-A14D-8702-3DBB30C4345D}" type="datetimeFigureOut">
              <a:rPr lang="en-US" smtClean="0"/>
              <a:t>3/3/24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12B09-6666-2149-A7EC-89A035875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11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381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2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F13041AB-3BF3-7FB4-D4A3-BAD1D9F13A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fld id="{409C9103-C2F1-8442-B10F-EB09A92BB4A3}" type="slidenum">
              <a:rPr lang="en-US" altLang="en-US" sz="1200"/>
              <a:pPr/>
              <a:t>48</a:t>
            </a:fld>
            <a:endParaRPr lang="en-US" altLang="en-US" sz="120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2070D623-C5FA-AC5B-5DA4-535D815923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67075" y="509588"/>
            <a:ext cx="3398838" cy="2549525"/>
          </a:xfrm>
          <a:solidFill>
            <a:srgbClr val="FFFFFF"/>
          </a:solidFill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189BD0DC-4D06-F9FF-4992-0F5204938A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9913" tIns="44956" rIns="89913" bIns="44956"/>
          <a:lstStyle/>
          <a:p>
            <a:pPr eaLnBrk="1" hangingPunct="1"/>
            <a:endParaRPr lang="en-GB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C29570E7-7BA5-B634-77DF-F63984A26E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fld id="{727AE748-0D86-4B47-A587-11FEE7DA5947}" type="slidenum">
              <a:rPr lang="en-US" altLang="en-US" sz="1200"/>
              <a:pPr/>
              <a:t>49</a:t>
            </a:fld>
            <a:endParaRPr lang="en-US" altLang="en-US" sz="1200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16611E9B-8503-46B3-E323-BB79E17C4A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67075" y="509588"/>
            <a:ext cx="3398838" cy="2549525"/>
          </a:xfrm>
          <a:solidFill>
            <a:srgbClr val="FFFFFF"/>
          </a:solidFill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7476F39B-4D0C-89B4-A202-6ACA3C1041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9913" tIns="44956" rIns="89913" bIns="44956"/>
          <a:lstStyle/>
          <a:p>
            <a:pPr eaLnBrk="1" hangingPunct="1"/>
            <a:endParaRPr lang="en-GB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9DFC766B-0154-C9F7-49EF-E4C981F42C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fld id="{1DBCAE43-E155-8B48-8F23-41263FB2341F}" type="slidenum">
              <a:rPr lang="en-US" altLang="en-US" sz="1200"/>
              <a:pPr/>
              <a:t>50</a:t>
            </a:fld>
            <a:endParaRPr lang="en-US" altLang="en-US" sz="1200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EDEFB927-DE3D-5594-49EC-37F3526357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67075" y="509588"/>
            <a:ext cx="3398838" cy="2549525"/>
          </a:xfrm>
          <a:solidFill>
            <a:srgbClr val="FFFFFF"/>
          </a:solidFill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EDAD892E-63CE-8800-F644-792D8501CB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9913" tIns="44956" rIns="89913" bIns="44956"/>
          <a:lstStyle/>
          <a:p>
            <a:pPr eaLnBrk="1" hangingPunct="1"/>
            <a:endParaRPr lang="en-GB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88DCBFC6-B91C-B05C-5431-341A8E27A5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fld id="{C606AC52-7D53-FF47-B288-F9EF46140D50}" type="slidenum">
              <a:rPr lang="en-US" altLang="en-US" sz="1200"/>
              <a:pPr/>
              <a:t>51</a:t>
            </a:fld>
            <a:endParaRPr lang="en-US" altLang="en-US" sz="1200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8DAE90E7-CA4C-7830-1006-3704891942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67075" y="509588"/>
            <a:ext cx="3398838" cy="2549525"/>
          </a:xfrm>
          <a:solidFill>
            <a:srgbClr val="FFFFFF"/>
          </a:solidFill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7E089834-892C-7745-6303-9DF69C8E7C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9913" tIns="44956" rIns="89913" bIns="44956"/>
          <a:lstStyle/>
          <a:p>
            <a:pPr eaLnBrk="1" hangingPunct="1"/>
            <a:endParaRPr lang="en-GB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3A95CD49-D940-8071-6ADA-CA4D16BD82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fld id="{5D49430E-89FA-FF4C-86D6-C424457ECA31}" type="slidenum">
              <a:rPr lang="en-US" altLang="en-US" sz="1200"/>
              <a:pPr/>
              <a:t>52</a:t>
            </a:fld>
            <a:endParaRPr lang="en-US" altLang="en-US" sz="1200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D1D98191-28CE-A64E-7F68-E43CE6F757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67075" y="509588"/>
            <a:ext cx="3398838" cy="2549525"/>
          </a:xfrm>
          <a:solidFill>
            <a:srgbClr val="FFFFFF"/>
          </a:solidFill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76E65A00-19F1-FE70-E2A0-A9E08D44CB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9913" tIns="44956" rIns="89913" bIns="44956"/>
          <a:lstStyle/>
          <a:p>
            <a:pPr eaLnBrk="1" hangingPunct="1"/>
            <a:endParaRPr lang="en-GB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605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A33DBC-E49F-4144-B510-258790C758E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250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5C217E2-0252-426E-A451-EB3D8E6CC711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803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369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Advertising in different markets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217B2-C077-ED46-91D8-461D080DB4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874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217B2-C077-ED46-91D8-461D080DB4B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697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217B2-C077-ED46-91D8-461D080DB4B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622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7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422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27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278640"/>
            <a:ext cx="7772400" cy="1470025"/>
          </a:xfrm>
        </p:spPr>
        <p:txBody>
          <a:bodyPr/>
          <a:lstStyle>
            <a:lvl1pPr>
              <a:defRPr>
                <a:solidFill>
                  <a:srgbClr val="600592"/>
                </a:solidFill>
              </a:defRPr>
            </a:lvl1pPr>
          </a:lstStyle>
          <a:p>
            <a:r>
              <a:rPr lang="en-US" dirty="0"/>
              <a:t>Topic Num - Name of Topic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139536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 dirty="0"/>
              <a:t>Data Science for Business</a:t>
            </a:r>
          </a:p>
          <a:p>
            <a:endParaRPr lang="en-US" dirty="0"/>
          </a:p>
          <a:p>
            <a:r>
              <a:rPr lang="en-US" dirty="0"/>
              <a:t>Chris Volinsky</a:t>
            </a:r>
          </a:p>
          <a:p>
            <a:r>
              <a:rPr lang="en-US" dirty="0"/>
              <a:t>NYU Stern School of Business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9F43C82-9B9B-AC4F-98CD-0ADC587116F3}" type="datetime1">
              <a:rPr lang="en-US" smtClean="0"/>
              <a:t>3/3/24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14D675-817C-D2B8-A095-F0294E39F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504" y="3429000"/>
            <a:ext cx="4823791" cy="27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775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178AE4-2A10-5F42-AC8C-4BD01A79A0D1}" type="datetime1">
              <a:rPr lang="en-US" smtClean="0"/>
              <a:t>3/3/24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941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75C519-8308-2748-8B0B-F7B055AE4297}" type="datetime1">
              <a:rPr lang="en-US" smtClean="0"/>
              <a:t>3/3/24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2155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89"/>
            <a:ext cx="8229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D0997E-0CDD-7541-9D88-20A562751868}" type="datetime1">
              <a:rPr lang="en-US" smtClean="0"/>
              <a:t>3/3/24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5358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053AD8-5CA7-3F49-B495-B884AFEE8A16}" type="datetime1">
              <a:rPr lang="en-US" smtClean="0"/>
              <a:t>3/3/24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827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4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751CFE-5FBC-BA47-8777-CE847435DFFA}" type="datetime1">
              <a:rPr lang="en-US" smtClean="0"/>
              <a:t>3/3/24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210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/>
          <a:p>
            <a:pPr lvl="0"/>
            <a:r>
              <a:rPr lang="en-US" noProof="0"/>
              <a:t>Click icon to add online image</a:t>
            </a:r>
            <a:endParaRPr lang="en-US" noProof="0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75583E-7D50-3C4A-8A37-9B3FE7B04D6C}" type="datetime1">
              <a:rPr lang="en-US" smtClean="0"/>
              <a:t>3/3/24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10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116E0C90-514F-E1AB-C247-966E1AD79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8918"/>
            <a:ext cx="1396448" cy="7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53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BC7800-B276-A64A-8AB0-19972C98F17B}" type="datetime1">
              <a:rPr lang="en-US" smtClean="0"/>
              <a:t>3/3/24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775125-7C05-15FA-5541-A1CBF69CEB14}"/>
              </a:ext>
            </a:extLst>
          </p:cNvPr>
          <p:cNvSpPr txBox="1">
            <a:spLocks/>
          </p:cNvSpPr>
          <p:nvPr/>
        </p:nvSpPr>
        <p:spPr bwMode="auto">
          <a:xfrm>
            <a:off x="89452" y="1424337"/>
            <a:ext cx="9144000" cy="1336671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6005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buClrTx/>
              <a:buNone/>
            </a:pPr>
            <a:endParaRPr lang="en-US" kern="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D4B56B-BD9C-8550-2E67-7573EFC8A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995" y="4554495"/>
            <a:ext cx="2720009" cy="153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91585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5B1BC2-7DC9-274F-9AA5-41AD410B73E8}" type="datetime1">
              <a:rPr lang="en-US" smtClean="0"/>
              <a:t>3/3/24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0C1E545A-8684-E274-1BDD-2502E7C00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8918"/>
            <a:ext cx="1396448" cy="7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138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F9541A-B732-0842-A74F-0C72DB237063}" type="datetime1">
              <a:rPr lang="en-US" smtClean="0"/>
              <a:t>3/3/24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9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97BA72-28C9-9A46-8637-8A409BF0CACF}" type="datetime1">
              <a:rPr lang="en-US" smtClean="0"/>
              <a:t>3/3/24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73709BB1-05FC-92CD-8075-AC4198DED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8918"/>
            <a:ext cx="1396448" cy="7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23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54BA4BC-FC40-B844-8CA3-66DD08AD127A}" type="datetime1">
              <a:rPr lang="en-US" smtClean="0"/>
              <a:t>3/3/24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24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381634-E977-7043-B341-F77FCA8D6817}" type="datetime1">
              <a:rPr lang="en-US" smtClean="0"/>
              <a:t>3/3/24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648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42C96D-D083-B04B-BE8C-D38697A2B148}" type="datetime1">
              <a:rPr lang="en-US" smtClean="0"/>
              <a:t>3/3/24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03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36525"/>
            <a:ext cx="8229600" cy="729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21899"/>
            <a:ext cx="8229600" cy="4814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29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FontTx/>
              <a:buNone/>
              <a:defRPr sz="1050">
                <a:latin typeface="Arial" charset="0"/>
              </a:defRPr>
            </a:lvl1pPr>
          </a:lstStyle>
          <a:p>
            <a:fld id="{C3BC7800-B276-A64A-8AB0-19972C98F17B}" type="datetime1">
              <a:rPr lang="en-US" smtClean="0"/>
              <a:t>3/3/24</a:t>
            </a:fld>
            <a:endParaRPr lang="en-US"/>
          </a:p>
        </p:txBody>
      </p:sp>
      <p:sp>
        <p:nvSpPr>
          <p:cNvPr id="21299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FontTx/>
              <a:buNone/>
              <a:defRPr sz="105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129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050">
                <a:latin typeface="Arial" charset="0"/>
              </a:defRPr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72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600592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60.png"/><Relationship Id="rId4" Type="http://schemas.openxmlformats.org/officeDocument/2006/relationships/image" Target="../media/image3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Relationship Id="rId4" Type="http://schemas.openxmlformats.org/officeDocument/2006/relationships/hyperlink" Target="https://www.statcrunch.com/applets/type2&amp;regbyeye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7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60.png"/><Relationship Id="rId4" Type="http://schemas.openxmlformats.org/officeDocument/2006/relationships/image" Target="../media/image2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classes.html#module-sklearn.linear_model" TargetMode="External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cikit-learn.org/stable/modules/generated/sklearn.linear_model.Ridge.html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hyperlink" Target="http://www.google.com/url?sa=i&amp;rct=j&amp;q=&amp;esrc=s&amp;source=images&amp;cd=&amp;cad=rja&amp;uact=8&amp;ved=0CAcQjRw&amp;url=http://wiki.bethanycrane.com/perceptron&amp;ei=LqzkVK6YB8yaNvKJgeAN&amp;bvm=bv.85970519,d.eXY&amp;psig=AFQjCNFUlAtlA5kc8XTKXrCm0sqBjPX7hw&amp;ust=1424358759883375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FFC07-3828-6FDB-8B93-EA871DD298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32553"/>
            <a:ext cx="7772400" cy="1470025"/>
          </a:xfrm>
        </p:spPr>
        <p:txBody>
          <a:bodyPr/>
          <a:lstStyle/>
          <a:p>
            <a:r>
              <a:rPr lang="en-US" dirty="0"/>
              <a:t>Topic 6 – Linear Classification and Regression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775E86-3AC1-27FE-A80E-914C9B6378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Statistics and Data Analysis</a:t>
            </a:r>
          </a:p>
          <a:p>
            <a:r>
              <a:rPr lang="en-US" sz="1800" dirty="0"/>
              <a:t>COR1-GB.1305</a:t>
            </a:r>
          </a:p>
          <a:p>
            <a:r>
              <a:rPr lang="en-US" dirty="0"/>
              <a:t>Prof: Chris </a:t>
            </a:r>
            <a:r>
              <a:rPr lang="en-US" dirty="0" err="1"/>
              <a:t>Volinsky</a:t>
            </a:r>
            <a:endParaRPr lang="en-US" dirty="0"/>
          </a:p>
          <a:p>
            <a:r>
              <a:rPr lang="en-US" dirty="0"/>
              <a:t>NYU Stern:  Spring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F9755-800C-BAA7-9886-5018A613A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</a:t>
            </a:fld>
            <a:endParaRPr lang="en-US"/>
          </a:p>
        </p:txBody>
      </p:sp>
      <p:pic>
        <p:nvPicPr>
          <p:cNvPr id="1026" name="Picture 2" descr="Pin by Michael Hathaway on Tool Boxes | Mechanic life, Mechanic tool box,  Funny car memes">
            <a:extLst>
              <a:ext uri="{FF2B5EF4-FFF2-40B4-BE49-F238E27FC236}">
                <a16:creationId xmlns:a16="http://schemas.microsoft.com/office/drawing/2014/main" id="{C36B9D6F-7550-596D-5AAD-EC4A8A15C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85" y="3757460"/>
            <a:ext cx="1932229" cy="262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828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E8F6E-86A6-9D4F-8DB2-7077E4767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4546"/>
            <a:ext cx="9067800" cy="685482"/>
          </a:xfrm>
        </p:spPr>
        <p:txBody>
          <a:bodyPr>
            <a:noAutofit/>
          </a:bodyPr>
          <a:lstStyle/>
          <a:p>
            <a:r>
              <a:rPr lang="en-US" dirty="0"/>
              <a:t>Maximizing margin: </a:t>
            </a:r>
            <a:br>
              <a:rPr lang="en-US" dirty="0"/>
            </a:br>
            <a:r>
              <a:rPr lang="en-US" dirty="0"/>
              <a:t>support vector machine (SVM)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43E884-8362-474B-A37B-290691E64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366" y="1379069"/>
            <a:ext cx="4110010" cy="33161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66CACD-EA3D-7379-AD9F-465C45B8E0D6}"/>
              </a:ext>
            </a:extLst>
          </p:cNvPr>
          <p:cNvSpPr txBox="1"/>
          <p:nvPr/>
        </p:nvSpPr>
        <p:spPr>
          <a:xfrm>
            <a:off x="273158" y="1289296"/>
            <a:ext cx="3584139" cy="30962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optimal SVM is the boundary that maximizes the margin</a:t>
            </a:r>
          </a:p>
          <a:p>
            <a:pPr marL="0" indent="0" algn="l">
              <a:buNone/>
            </a:pP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course data is not typically separable, but there are some clever mathematical tricks devised to deal with that</a:t>
            </a:r>
          </a:p>
          <a:p>
            <a:pPr marL="0" indent="0" algn="l">
              <a:buNone/>
            </a:pP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Computationally complex, but</a:t>
            </a:r>
          </a:p>
          <a:p>
            <a:pPr marL="0" indent="0" algn="l">
              <a:buNone/>
            </a:pP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l">
              <a:buNone/>
            </a:pPr>
            <a:r>
              <a:rPr lang="en-US" sz="1600" b="1" dirty="0">
                <a:solidFill>
                  <a:srgbClr val="007020"/>
                </a:solidFill>
                <a:effectLst/>
                <a:latin typeface="Lucida Console" panose="020B0609040504020204" pitchFamily="49" charset="0"/>
              </a:rPr>
              <a:t>from</a:t>
            </a:r>
            <a:r>
              <a:rPr lang="en-US" sz="1600" b="1" dirty="0">
                <a:solidFill>
                  <a:srgbClr val="C65D09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US" sz="1600" b="1" dirty="0" err="1">
                <a:solidFill>
                  <a:srgbClr val="0E84B5"/>
                </a:solidFill>
                <a:effectLst/>
                <a:latin typeface="Lucida Console" panose="020B0609040504020204" pitchFamily="49" charset="0"/>
              </a:rPr>
              <a:t>sklearn</a:t>
            </a:r>
            <a:r>
              <a:rPr lang="en-US" sz="1600" b="1" dirty="0">
                <a:solidFill>
                  <a:srgbClr val="C65D09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US" sz="1600" b="1" dirty="0">
                <a:solidFill>
                  <a:srgbClr val="007020"/>
                </a:solidFill>
                <a:effectLst/>
                <a:latin typeface="Lucida Console" panose="020B0609040504020204" pitchFamily="49" charset="0"/>
              </a:rPr>
              <a:t>import</a:t>
            </a:r>
            <a:r>
              <a:rPr lang="en-US" sz="1600" b="1" dirty="0">
                <a:solidFill>
                  <a:srgbClr val="C65D09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US" sz="1600" b="1" dirty="0" err="1">
                <a:solidFill>
                  <a:srgbClr val="C65D09"/>
                </a:solidFill>
                <a:effectLst/>
                <a:latin typeface="Lucida Console" panose="020B0609040504020204" pitchFamily="49" charset="0"/>
              </a:rPr>
              <a:t>svm</a:t>
            </a:r>
            <a:endParaRPr lang="en-US" sz="1600" dirty="0">
              <a:latin typeface="Lucida Console" panose="020B060904050402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8EC3F3-C96C-9223-D297-990E4E7870E0}"/>
              </a:ext>
            </a:extLst>
          </p:cNvPr>
          <p:cNvSpPr txBox="1"/>
          <p:nvPr/>
        </p:nvSpPr>
        <p:spPr>
          <a:xfrm>
            <a:off x="1739269" y="4844569"/>
            <a:ext cx="5665462" cy="9294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SVM has complexity parameters:</a:t>
            </a:r>
          </a:p>
          <a:p>
            <a:pPr marL="285750" indent="-285750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 : “the cost”: higher values fit training data more closely</a:t>
            </a:r>
          </a:p>
          <a:p>
            <a:pPr marL="285750" indent="-285750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Kernel: linear or non-linear + degree of polynomial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7CF22B-9F29-B8E8-9A91-65BB6CF6C121}"/>
              </a:ext>
            </a:extLst>
          </p:cNvPr>
          <p:cNvSpPr txBox="1"/>
          <p:nvPr/>
        </p:nvSpPr>
        <p:spPr>
          <a:xfrm>
            <a:off x="1072055" y="6033040"/>
            <a:ext cx="7206909" cy="40011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ISL: Chapter 9.3 – 9.6 has good explanation plus python code</a:t>
            </a:r>
          </a:p>
        </p:txBody>
      </p:sp>
    </p:spTree>
    <p:extLst>
      <p:ext uri="{BB962C8B-B14F-4D97-AF65-F5344CB8AC3E}">
        <p14:creationId xmlns:p14="http://schemas.microsoft.com/office/powerpoint/2010/main" val="315418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B0B97-B607-746B-E705-DC629DB6D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887C17-49F8-8E59-C3FF-10BE0CAF40C1}"/>
              </a:ext>
            </a:extLst>
          </p:cNvPr>
          <p:cNvSpPr txBox="1"/>
          <p:nvPr/>
        </p:nvSpPr>
        <p:spPr>
          <a:xfrm>
            <a:off x="798786" y="1912883"/>
            <a:ext cx="3272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Module5_ModelAssessment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B9EF13-243C-37E2-1C2D-09F8E389FAEC}"/>
              </a:ext>
            </a:extLst>
          </p:cNvPr>
          <p:cNvSpPr txBox="1"/>
          <p:nvPr/>
        </p:nvSpPr>
        <p:spPr>
          <a:xfrm>
            <a:off x="3111063" y="3228945"/>
            <a:ext cx="3288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 err="1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Model_assessment.ipynb</a:t>
            </a:r>
            <a:endParaRPr lang="en-US" sz="2000" dirty="0">
              <a:latin typeface="Consolas" panose="020B0609020204030204" pitchFamily="49" charset="0"/>
              <a:ea typeface="Tahoma" panose="020B060403050404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39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1B998-8A0C-373A-1AB7-4EAAA5BC1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273046-B1C8-A5DE-26CC-479B06901A60}"/>
              </a:ext>
            </a:extLst>
          </p:cNvPr>
          <p:cNvSpPr txBox="1"/>
          <p:nvPr/>
        </p:nvSpPr>
        <p:spPr>
          <a:xfrm>
            <a:off x="6001407" y="213360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BF524D-3DDD-CFB2-6C81-903459559B17}"/>
              </a:ext>
            </a:extLst>
          </p:cNvPr>
          <p:cNvSpPr txBox="1"/>
          <p:nvPr/>
        </p:nvSpPr>
        <p:spPr>
          <a:xfrm>
            <a:off x="1345325" y="1838593"/>
            <a:ext cx="2150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2833067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D8CB2-5161-A2D9-BFD2-D12AC354E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6C622-3FD2-56DE-9038-629E88982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8024648" cy="901494"/>
          </a:xfrm>
        </p:spPr>
        <p:txBody>
          <a:bodyPr/>
          <a:lstStyle/>
          <a:p>
            <a:r>
              <a:rPr lang="en-US" dirty="0"/>
              <a:t>Recall we categorize predictive models by the target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1DB78-EDD3-FED8-B85C-E4964652A3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 descr="A close-up of a sign&#10;&#10;Description automatically generated">
            <a:extLst>
              <a:ext uri="{FF2B5EF4-FFF2-40B4-BE49-F238E27FC236}">
                <a16:creationId xmlns:a16="http://schemas.microsoft.com/office/drawing/2014/main" id="{FAEA2C48-FFC9-B3E8-DEB4-177E5CA74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607" y="1668299"/>
            <a:ext cx="4390543" cy="201032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480ACA-4498-5293-812B-80DF7F84AF3D}"/>
              </a:ext>
            </a:extLst>
          </p:cNvPr>
          <p:cNvSpPr txBox="1">
            <a:spLocks/>
          </p:cNvSpPr>
          <p:nvPr/>
        </p:nvSpPr>
        <p:spPr bwMode="auto">
          <a:xfrm>
            <a:off x="457200" y="3874274"/>
            <a:ext cx="8024648" cy="90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ClrTx/>
            </a:pPr>
            <a:r>
              <a:rPr lang="en-US" kern="0" dirty="0"/>
              <a:t>Decision Tree models are classification models</a:t>
            </a:r>
          </a:p>
          <a:p>
            <a:pPr>
              <a:buClrTx/>
            </a:pPr>
            <a:r>
              <a:rPr lang="en-US" kern="0" dirty="0"/>
              <a:t>Now we focus on Regression models</a:t>
            </a:r>
          </a:p>
        </p:txBody>
      </p:sp>
    </p:spTree>
    <p:extLst>
      <p:ext uri="{BB962C8B-B14F-4D97-AF65-F5344CB8AC3E}">
        <p14:creationId xmlns:p14="http://schemas.microsoft.com/office/powerpoint/2010/main" val="1970065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58FAF-DE1C-DE59-3506-E73985A40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6525"/>
            <a:ext cx="4114800" cy="729214"/>
          </a:xfrm>
        </p:spPr>
        <p:txBody>
          <a:bodyPr/>
          <a:lstStyle/>
          <a:p>
            <a:r>
              <a:rPr lang="en-US" dirty="0"/>
              <a:t>Regression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CC950-7FF0-248D-8C35-858827593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65739"/>
            <a:ext cx="3833475" cy="5346891"/>
          </a:xfrm>
        </p:spPr>
        <p:txBody>
          <a:bodyPr/>
          <a:lstStyle/>
          <a:p>
            <a:r>
              <a:rPr lang="en-US" sz="1800" dirty="0"/>
              <a:t>Tree models can also be used with a numeric outcome, called </a:t>
            </a:r>
            <a:r>
              <a:rPr lang="en-US" sz="1800" b="1" i="1" dirty="0">
                <a:solidFill>
                  <a:srgbClr val="002060"/>
                </a:solidFill>
              </a:rPr>
              <a:t>Regression Trees</a:t>
            </a:r>
          </a:p>
          <a:p>
            <a:endParaRPr lang="en-US" sz="1800" b="1" i="1" dirty="0">
              <a:solidFill>
                <a:srgbClr val="002060"/>
              </a:solidFill>
            </a:endParaRPr>
          </a:p>
          <a:p>
            <a:r>
              <a:rPr lang="en-US" sz="1800" i="1" dirty="0"/>
              <a:t>Purity</a:t>
            </a:r>
            <a:r>
              <a:rPr lang="en-US" sz="1800" dirty="0"/>
              <a:t> is measured by the variance in the nodes</a:t>
            </a:r>
          </a:p>
          <a:p>
            <a:endParaRPr lang="en-US" sz="1800" dirty="0"/>
          </a:p>
          <a:p>
            <a:r>
              <a:rPr lang="en-US" sz="1800" dirty="0"/>
              <a:t>Prediction accuracy is measured by mean squared error or other metric</a:t>
            </a:r>
          </a:p>
          <a:p>
            <a:endParaRPr lang="en-US" sz="1800" dirty="0"/>
          </a:p>
          <a:p>
            <a:r>
              <a:rPr lang="en-US" sz="1800" dirty="0"/>
              <a:t>Fitting process is similar to Classification Trees</a:t>
            </a:r>
          </a:p>
          <a:p>
            <a:endParaRPr lang="en-US" sz="1800" dirty="0"/>
          </a:p>
          <a:p>
            <a:r>
              <a:rPr lang="en-US" sz="1800" dirty="0"/>
              <a:t>Example: Predicting the price of used Toyota Corollas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A7FF-6B48-F227-7F02-898CC62303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042796-2CDD-773A-E861-B8C6916A6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282" y="252248"/>
            <a:ext cx="5007833" cy="660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862620-FDA5-B4F8-6436-635911216103}"/>
              </a:ext>
            </a:extLst>
          </p:cNvPr>
          <p:cNvSpPr txBox="1"/>
          <p:nvPr/>
        </p:nvSpPr>
        <p:spPr>
          <a:xfrm>
            <a:off x="2785656" y="6434108"/>
            <a:ext cx="2095638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Shmueli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Chapter 9.6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3D2641-5BD2-BA5E-158B-6C1C1FF6D709}"/>
              </a:ext>
            </a:extLst>
          </p:cNvPr>
          <p:cNvSpPr txBox="1"/>
          <p:nvPr/>
        </p:nvSpPr>
        <p:spPr>
          <a:xfrm>
            <a:off x="457200" y="5992261"/>
            <a:ext cx="4525983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sklearn.tree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import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DecisionTreeRegressor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327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6031E-3F93-1F19-D15C-DDDFC9DFE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1B569-5F2B-B8DC-D59B-115B67FCA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Maybe do </a:t>
            </a:r>
            <a:r>
              <a:rPr lang="en-US" dirty="0" err="1"/>
              <a:t>Shmueli</a:t>
            </a:r>
            <a:r>
              <a:rPr lang="en-US" dirty="0"/>
              <a:t> example??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20F485-7C3F-EF86-1A1D-F4778236EB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28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B0B97-B607-746B-E705-DC629DB6D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887C17-49F8-8E59-C3FF-10BE0CAF40C1}"/>
              </a:ext>
            </a:extLst>
          </p:cNvPr>
          <p:cNvSpPr txBox="1"/>
          <p:nvPr/>
        </p:nvSpPr>
        <p:spPr>
          <a:xfrm>
            <a:off x="798786" y="1912883"/>
            <a:ext cx="3272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Module5_ModelAssessment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B9EF13-243C-37E2-1C2D-09F8E389FAEC}"/>
              </a:ext>
            </a:extLst>
          </p:cNvPr>
          <p:cNvSpPr txBox="1"/>
          <p:nvPr/>
        </p:nvSpPr>
        <p:spPr>
          <a:xfrm>
            <a:off x="3111063" y="3228945"/>
            <a:ext cx="3288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 err="1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Model_assessment.ipynb</a:t>
            </a:r>
            <a:endParaRPr lang="en-US" sz="2000" dirty="0">
              <a:latin typeface="Consolas" panose="020B0609020204030204" pitchFamily="49" charset="0"/>
              <a:ea typeface="Tahoma" panose="020B060403050404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299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CFB1C-9E36-56D4-DEA1-EA37ACD39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29214"/>
          </a:xfrm>
        </p:spPr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2EE86-121E-9E89-2BFA-D190FF9DD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034" y="807166"/>
            <a:ext cx="8229600" cy="3308363"/>
          </a:xfrm>
        </p:spPr>
        <p:txBody>
          <a:bodyPr/>
          <a:lstStyle/>
          <a:p>
            <a:r>
              <a:rPr lang="en-US" dirty="0"/>
              <a:t>Linear Regression is a mathematical optimization model to predict a numeric variable from one or multiple other variables</a:t>
            </a:r>
          </a:p>
          <a:p>
            <a:pPr lvl="1"/>
            <a:r>
              <a:rPr lang="en-US" dirty="0"/>
              <a:t>Can be numeric or categorical</a:t>
            </a:r>
          </a:p>
          <a:p>
            <a:pPr lvl="1"/>
            <a:endParaRPr lang="en-US" dirty="0"/>
          </a:p>
          <a:p>
            <a:r>
              <a:rPr lang="en-US" dirty="0"/>
              <a:t>Simple Linear Regression (SLR)</a:t>
            </a:r>
          </a:p>
          <a:p>
            <a:pPr lvl="1"/>
            <a:r>
              <a:rPr lang="en-US" dirty="0"/>
              <a:t>Only one explanatory variable (attributes)</a:t>
            </a:r>
          </a:p>
          <a:p>
            <a:r>
              <a:rPr lang="en-US" dirty="0"/>
              <a:t>Multiple Linear Regression (MLR)</a:t>
            </a:r>
          </a:p>
          <a:p>
            <a:pPr lvl="1"/>
            <a:r>
              <a:rPr lang="en-US" dirty="0"/>
              <a:t>Multiple explanatory variables (attributes)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Statistics: Focus is on parameter estimates, interpretations and significance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Data Science: Focus is on using the model for prediction</a:t>
            </a:r>
          </a:p>
          <a:p>
            <a:pPr marL="0" indent="0">
              <a:buNone/>
            </a:pPr>
            <a:r>
              <a:rPr lang="en-US" dirty="0"/>
              <a:t>- assumptions for linearity, normality, </a:t>
            </a:r>
            <a:r>
              <a:rPr lang="en-US" dirty="0" err="1"/>
              <a:t>etc</a:t>
            </a:r>
            <a:r>
              <a:rPr lang="en-US" dirty="0"/>
              <a:t>, not as important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C96D95-BB9B-4C2A-5147-3AFB11D1EF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F6A661-53F4-FBCC-49F0-AD58020940B6}"/>
              </a:ext>
            </a:extLst>
          </p:cNvPr>
          <p:cNvSpPr txBox="1"/>
          <p:nvPr/>
        </p:nvSpPr>
        <p:spPr>
          <a:xfrm>
            <a:off x="1387204" y="5928215"/>
            <a:ext cx="6232796" cy="63402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600" dirty="0">
                <a:latin typeface="Lucida Console" panose="020B0609040504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from </a:t>
            </a:r>
            <a:r>
              <a:rPr lang="en-US" sz="1600" dirty="0" err="1">
                <a:latin typeface="Lucida Console" panose="020B0609040504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sklearn.linear_model</a:t>
            </a:r>
            <a:r>
              <a:rPr lang="en-US" sz="1600" dirty="0">
                <a:latin typeface="Lucida Console" panose="020B0609040504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 import </a:t>
            </a:r>
            <a:r>
              <a:rPr lang="en-US" sz="1600" dirty="0" err="1">
                <a:latin typeface="Lucida Console" panose="020B0609040504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LinearRegression</a:t>
            </a:r>
            <a:endParaRPr lang="en-US" sz="1600" dirty="0">
              <a:latin typeface="Lucida Console" panose="020B060904050402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l">
              <a:buNone/>
            </a:pPr>
            <a:r>
              <a:rPr lang="en-US" sz="1600" dirty="0">
                <a:latin typeface="Lucida Console" panose="020B0609040504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import </a:t>
            </a:r>
            <a:r>
              <a:rPr lang="en-US" sz="1600" dirty="0" err="1">
                <a:latin typeface="Lucida Console" panose="020B0609040504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statsmodels.formula.api</a:t>
            </a:r>
            <a:r>
              <a:rPr lang="en-US" sz="1600" dirty="0">
                <a:latin typeface="Lucida Console" panose="020B0609040504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 as </a:t>
            </a:r>
            <a:r>
              <a:rPr lang="en-US" sz="1600" dirty="0" err="1">
                <a:latin typeface="Lucida Console" panose="020B0609040504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sm</a:t>
            </a:r>
            <a:endParaRPr lang="en-US" sz="1600" dirty="0">
              <a:latin typeface="Lucida Console" panose="020B060904050402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382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AA29CC1-4E79-CF07-F91D-D6E06E1D8B94}"/>
              </a:ext>
            </a:extLst>
          </p:cNvPr>
          <p:cNvSpPr txBox="1"/>
          <p:nvPr/>
        </p:nvSpPr>
        <p:spPr>
          <a:xfrm>
            <a:off x="2720684" y="2663784"/>
            <a:ext cx="5757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E917D-E3EB-D28E-F9FF-AC10FA79E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Example – Advertising v Sales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9E3224-BA22-1B87-8BCA-1DB2A399B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67" y="865739"/>
            <a:ext cx="7145481" cy="3619750"/>
          </a:xfrm>
          <a:prstGeom prst="rect">
            <a:avLst/>
          </a:prstGeom>
        </p:spPr>
      </p:pic>
      <p:pic>
        <p:nvPicPr>
          <p:cNvPr id="10" name="Content Placeholder 9" descr="A graph showing a number of dots&#10;&#10;Description automatically generated">
            <a:extLst>
              <a:ext uri="{FF2B5EF4-FFF2-40B4-BE49-F238E27FC236}">
                <a16:creationId xmlns:a16="http://schemas.microsoft.com/office/drawing/2014/main" id="{8234F8F5-D83B-9F63-0583-435940B467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387436" y="883764"/>
            <a:ext cx="2369127" cy="3641142"/>
          </a:xfr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7E74A27-64E7-9BC1-3821-86137777EFF7}"/>
              </a:ext>
            </a:extLst>
          </p:cNvPr>
          <p:cNvSpPr txBox="1">
            <a:spLocks/>
          </p:cNvSpPr>
          <p:nvPr/>
        </p:nvSpPr>
        <p:spPr bwMode="auto">
          <a:xfrm>
            <a:off x="326591" y="4844025"/>
            <a:ext cx="4120716" cy="1778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ClrTx/>
            </a:pPr>
            <a:r>
              <a:rPr lang="en-US" sz="1400" kern="0" dirty="0"/>
              <a:t>Is there a relationship between advertising and sales?</a:t>
            </a:r>
          </a:p>
          <a:p>
            <a:pPr>
              <a:buClrTx/>
            </a:pPr>
            <a:r>
              <a:rPr lang="en-US" sz="1400" kern="0" dirty="0"/>
              <a:t>How strong is the relationship between advertising and sales?</a:t>
            </a:r>
          </a:p>
          <a:p>
            <a:pPr>
              <a:buClrTx/>
            </a:pPr>
            <a:r>
              <a:rPr lang="en-US" sz="1400" kern="0" dirty="0"/>
              <a:t>How accurately can we predict future sales?</a:t>
            </a:r>
          </a:p>
          <a:p>
            <a:pPr>
              <a:buClrTx/>
            </a:pPr>
            <a:r>
              <a:rPr lang="en-US" sz="1400" kern="0" dirty="0"/>
              <a:t>Is the relationship linear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EFB1DDF-E9F3-EFB4-9C4E-40322DE2BCC6}"/>
              </a:ext>
            </a:extLst>
          </p:cNvPr>
          <p:cNvSpPr txBox="1">
            <a:spLocks/>
          </p:cNvSpPr>
          <p:nvPr/>
        </p:nvSpPr>
        <p:spPr bwMode="auto">
          <a:xfrm>
            <a:off x="4447307" y="4862050"/>
            <a:ext cx="4120716" cy="1778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ClrTx/>
            </a:pPr>
            <a:r>
              <a:rPr lang="en-US" sz="1400" kern="0" dirty="0"/>
              <a:t>Which media are associated with sales?</a:t>
            </a:r>
          </a:p>
          <a:p>
            <a:pPr>
              <a:buClrTx/>
            </a:pPr>
            <a:r>
              <a:rPr lang="en-US" sz="1400" kern="0" dirty="0"/>
              <a:t>Which media has the strongest connection to sales</a:t>
            </a:r>
          </a:p>
          <a:p>
            <a:pPr>
              <a:buClrTx/>
            </a:pPr>
            <a:r>
              <a:rPr lang="en-US" sz="1400" kern="0" dirty="0"/>
              <a:t>Is there synergy among the advertising media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D864786-63C5-4104-93AE-73460B418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922" y="969064"/>
            <a:ext cx="7496769" cy="379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9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32B62-DCD9-5594-49FE-3A0E86302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CC1FE-453C-C604-088F-9569909C8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276" y="775714"/>
            <a:ext cx="8121869" cy="4411949"/>
          </a:xfrm>
        </p:spPr>
        <p:txBody>
          <a:bodyPr/>
          <a:lstStyle/>
          <a:p>
            <a:r>
              <a:rPr lang="en-US" dirty="0"/>
              <a:t>Recall our correlation coefficient </a:t>
            </a:r>
            <a:r>
              <a:rPr lang="en-US" dirty="0" err="1"/>
              <a:t>r</a:t>
            </a:r>
            <a:r>
              <a:rPr lang="en-US" baseline="-25000" dirty="0" err="1"/>
              <a:t>xy</a:t>
            </a:r>
            <a:r>
              <a:rPr lang="en-US" baseline="-25000" dirty="0"/>
              <a:t> 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Between -1 and 1</a:t>
            </a:r>
          </a:p>
          <a:p>
            <a:pPr lvl="1"/>
            <a:r>
              <a:rPr lang="en-US" dirty="0"/>
              <a:t>Measures linear relationship between X and Y</a:t>
            </a:r>
          </a:p>
          <a:p>
            <a:pPr lvl="1"/>
            <a:r>
              <a:rPr lang="en-US" dirty="0"/>
              <a:t>Closer </a:t>
            </a:r>
            <a:r>
              <a:rPr lang="en-US" dirty="0" err="1"/>
              <a:t>r</a:t>
            </a:r>
            <a:r>
              <a:rPr lang="en-US" baseline="-25000" dirty="0" err="1"/>
              <a:t>xy</a:t>
            </a:r>
            <a:r>
              <a:rPr lang="en-US" baseline="-25000" dirty="0"/>
              <a:t>  </a:t>
            </a:r>
            <a:r>
              <a:rPr lang="en-US" dirty="0"/>
              <a:t>is to 1 or -1 the stronger the linear relationship</a:t>
            </a:r>
          </a:p>
          <a:p>
            <a:pPr lvl="1"/>
            <a:r>
              <a:rPr lang="en-US" dirty="0"/>
              <a:t>Can be positive (up) or negative (down) </a:t>
            </a:r>
          </a:p>
          <a:p>
            <a:pPr lvl="1"/>
            <a:r>
              <a:rPr lang="en-US" dirty="0"/>
              <a:t>Close to 0 means no relationship </a:t>
            </a:r>
          </a:p>
          <a:p>
            <a:r>
              <a:rPr lang="en-US" dirty="0"/>
              <a:t>Linear models are useful!</a:t>
            </a:r>
          </a:p>
          <a:p>
            <a:pPr lvl="1"/>
            <a:r>
              <a:rPr lang="en-US" dirty="0"/>
              <a:t>Data relationships are often (at least approximately) linear</a:t>
            </a:r>
          </a:p>
          <a:p>
            <a:pPr lvl="1"/>
            <a:r>
              <a:rPr lang="en-US" dirty="0" err="1"/>
              <a:t>r</a:t>
            </a:r>
            <a:r>
              <a:rPr lang="en-US" baseline="-25000" dirty="0" err="1"/>
              <a:t>xy</a:t>
            </a:r>
            <a:r>
              <a:rPr lang="en-US" baseline="-25000" dirty="0"/>
              <a:t> </a:t>
            </a:r>
            <a:r>
              <a:rPr lang="en-US" dirty="0"/>
              <a:t>measures how well the data fall along a given line</a:t>
            </a:r>
          </a:p>
          <a:p>
            <a:pPr lvl="1"/>
            <a:r>
              <a:rPr lang="en-US" dirty="0"/>
              <a:t>Regression tells us what the line is in mathematical form </a:t>
            </a:r>
          </a:p>
          <a:p>
            <a:pPr lvl="1"/>
            <a:r>
              <a:rPr lang="en-US" dirty="0"/>
              <a:t>Even though data does not fall exactly on the line, it gives us the trend, and allows us to make estimations.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 descr="A graph with numbers and dots&#10;&#10;Description automatically generated">
            <a:extLst>
              <a:ext uri="{FF2B5EF4-FFF2-40B4-BE49-F238E27FC236}">
                <a16:creationId xmlns:a16="http://schemas.microsoft.com/office/drawing/2014/main" id="{BB748CE2-D987-CB85-7C5F-57B410424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469" y="4746098"/>
            <a:ext cx="5550195" cy="197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8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A067B-6404-EC6F-C824-9D53CC34E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2D4D7-0FE1-B4EF-8AAE-FFA42FFA2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Trees are a “rule-based” way to build classification models</a:t>
            </a:r>
          </a:p>
          <a:p>
            <a:pPr lvl="1"/>
            <a:r>
              <a:rPr lang="en-US" dirty="0"/>
              <a:t>Results in a partition of the input space</a:t>
            </a:r>
          </a:p>
          <a:p>
            <a:pPr lvl="1"/>
            <a:r>
              <a:rPr lang="en-US" dirty="0"/>
              <a:t>Uses rules that are parallel to axes: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47B0F-18CA-D559-BB27-F4F4B87C9E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A diagram of a diagram of a balance&#10;&#10;Description automatically generated with medium confidence">
            <a:extLst>
              <a:ext uri="{FF2B5EF4-FFF2-40B4-BE49-F238E27FC236}">
                <a16:creationId xmlns:a16="http://schemas.microsoft.com/office/drawing/2014/main" id="{29D9B9C2-5185-7C0F-2D8F-91624D7E1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145" y="2274933"/>
            <a:ext cx="5690232" cy="415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848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0BCD332-9B8E-F06E-B12C-44CD976059D0}"/>
              </a:ext>
            </a:extLst>
          </p:cNvPr>
          <p:cNvSpPr txBox="1"/>
          <p:nvPr/>
        </p:nvSpPr>
        <p:spPr>
          <a:xfrm>
            <a:off x="3253563" y="1828799"/>
            <a:ext cx="3455581" cy="76944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Regression Line Equation:</a:t>
            </a:r>
          </a:p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F455E-57C0-40E7-BB0B-D1C707BB9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Regression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2D0BD-49E0-32A2-6407-A65840A90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900"/>
            <a:ext cx="8229600" cy="987654"/>
          </a:xfrm>
        </p:spPr>
        <p:txBody>
          <a:bodyPr/>
          <a:lstStyle/>
          <a:p>
            <a:r>
              <a:rPr lang="en-US" dirty="0"/>
              <a:t>Any line is mathematically expressed as an equation with a slope and an intercept (you may have seen </a:t>
            </a:r>
            <a:r>
              <a:rPr lang="en-US" i="1" dirty="0"/>
              <a:t>y=</a:t>
            </a:r>
            <a:r>
              <a:rPr lang="en-US" i="1" dirty="0" err="1"/>
              <a:t>mx+b</a:t>
            </a:r>
            <a:r>
              <a:rPr lang="en-US" i="1" dirty="0"/>
              <a:t> </a:t>
            </a:r>
            <a:r>
              <a:rPr lang="en-US" dirty="0"/>
              <a:t>in algebra)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DF27B-7A61-5160-CAE2-76A811A34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37" y="3932429"/>
            <a:ext cx="3352610" cy="2616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08325F-D436-CAC8-6DD2-CD573C7170EC}"/>
                  </a:ext>
                </a:extLst>
              </p:cNvPr>
              <p:cNvSpPr txBox="1"/>
              <p:nvPr/>
            </p:nvSpPr>
            <p:spPr>
              <a:xfrm>
                <a:off x="4102204" y="2214983"/>
                <a:ext cx="14621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𝑌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X</a:t>
                </a:r>
                <a:endParaRPr lang="en-US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08325F-D436-CAC8-6DD2-CD573C717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204" y="2214983"/>
                <a:ext cx="1462195" cy="307777"/>
              </a:xfrm>
              <a:prstGeom prst="rect">
                <a:avLst/>
              </a:prstGeom>
              <a:blipFill>
                <a:blip r:embed="rId4"/>
                <a:stretch>
                  <a:fillRect l="-6034" t="-24000" r="-9483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E4D5E8-415F-ACC1-28D7-068B0F5FD9D2}"/>
                  </a:ext>
                </a:extLst>
              </p:cNvPr>
              <p:cNvSpPr txBox="1"/>
              <p:nvPr/>
            </p:nvSpPr>
            <p:spPr>
              <a:xfrm>
                <a:off x="3528047" y="2665573"/>
                <a:ext cx="5362874" cy="29238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 algn="l">
                  <a:buNone/>
                </a:pPr>
                <a:r>
                  <a:rPr 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Example:</a:t>
                </a:r>
              </a:p>
              <a:p>
                <a:pPr marL="0" indent="0" algn="l">
                  <a:buNone/>
                </a:pPr>
                <a:r>
                  <a:rPr 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Predicting Statewide %Poverty from %HS graduation rate</a:t>
                </a:r>
              </a:p>
              <a:p>
                <a:pPr marL="342900" indent="-342900"/>
                <a:r>
                  <a:rPr 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Y = %Poverty</a:t>
                </a:r>
              </a:p>
              <a:p>
                <a:pPr marL="342900" indent="-342900"/>
                <a:r>
                  <a:rPr 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X = % HS Grad Rate</a:t>
                </a:r>
              </a:p>
              <a:p>
                <a:pPr marL="342900" indent="-342900"/>
                <a:r>
                  <a:rPr 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Regression Line</a:t>
                </a:r>
              </a:p>
              <a:p>
                <a:pPr marL="800100" lvl="1" indent="-342900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= slope of line = -0.62</a:t>
                </a:r>
              </a:p>
              <a:p>
                <a:pPr marL="800100" lvl="1" indent="-342900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= Y-intercept = 64.78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E4D5E8-415F-ACC1-28D7-068B0F5FD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047" y="2665573"/>
                <a:ext cx="5362874" cy="2923877"/>
              </a:xfrm>
              <a:prstGeom prst="rect">
                <a:avLst/>
              </a:prstGeom>
              <a:blipFill>
                <a:blip r:embed="rId5"/>
                <a:stretch>
                  <a:fillRect l="-1182" t="-862" b="-2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1F8C7CB5-13CD-7696-74CA-AEDB8410F99D}"/>
              </a:ext>
            </a:extLst>
          </p:cNvPr>
          <p:cNvGrpSpPr/>
          <p:nvPr/>
        </p:nvGrpSpPr>
        <p:grpSpPr>
          <a:xfrm>
            <a:off x="3528047" y="5748739"/>
            <a:ext cx="3631223" cy="918594"/>
            <a:chOff x="3528047" y="5748739"/>
            <a:chExt cx="3631223" cy="91859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618A97-9846-02E5-BCC2-2B6310EFB7EE}"/>
                </a:ext>
              </a:extLst>
            </p:cNvPr>
            <p:cNvSpPr/>
            <p:nvPr/>
          </p:nvSpPr>
          <p:spPr bwMode="auto">
            <a:xfrm>
              <a:off x="3528047" y="5748739"/>
              <a:ext cx="3631223" cy="91859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82ECF84-41A2-74DC-C6F2-C44DC7298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17287" y="6273913"/>
              <a:ext cx="3252745" cy="26944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4FA9EFE-DEE8-D075-B5E7-40CCC76677F5}"/>
                    </a:ext>
                  </a:extLst>
                </p:cNvPr>
                <p:cNvSpPr txBox="1"/>
                <p:nvPr/>
              </p:nvSpPr>
              <p:spPr>
                <a:xfrm>
                  <a:off x="4220019" y="5748739"/>
                  <a:ext cx="22472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None/>
                  </a:pP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=64.78 − 0.62</m:t>
                      </m:r>
                    </m:oMath>
                  </a14:m>
                  <a:r>
                    <a:rPr lang="en-US" sz="20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 X</a:t>
                  </a:r>
                  <a:endParaRPr lang="en-US" sz="2000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4FA9EFE-DEE8-D075-B5E7-40CCC76677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0019" y="5748739"/>
                  <a:ext cx="2247282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3933" t="-23077" r="-5618" b="-4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D4E022-9853-46C6-40EC-923CCBFEF6A1}"/>
              </a:ext>
            </a:extLst>
          </p:cNvPr>
          <p:cNvCxnSpPr/>
          <p:nvPr/>
        </p:nvCxnSpPr>
        <p:spPr bwMode="auto">
          <a:xfrm>
            <a:off x="782515" y="4190127"/>
            <a:ext cx="2400300" cy="1586419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DDD67D6-9936-3516-E624-44DAE945BC2F}"/>
              </a:ext>
            </a:extLst>
          </p:cNvPr>
          <p:cNvSpPr txBox="1"/>
          <p:nvPr/>
        </p:nvSpPr>
        <p:spPr>
          <a:xfrm>
            <a:off x="7312261" y="5836100"/>
            <a:ext cx="1631726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negative slope= negative relationship =negative correlation</a:t>
            </a:r>
          </a:p>
        </p:txBody>
      </p:sp>
    </p:spTree>
    <p:extLst>
      <p:ext uri="{BB962C8B-B14F-4D97-AF65-F5344CB8AC3E}">
        <p14:creationId xmlns:p14="http://schemas.microsoft.com/office/powerpoint/2010/main" val="336468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build="p"/>
      <p:bldP spid="7" grpId="0"/>
      <p:bldP spid="9" grpId="0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E0F6E-13AD-D553-D4E5-E6E17F4DA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3DB0-6D78-D8F9-DB47-47207CA46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161" y="2309507"/>
            <a:ext cx="8141677" cy="1049202"/>
          </a:xfrm>
        </p:spPr>
        <p:txBody>
          <a:bodyPr/>
          <a:lstStyle/>
          <a:p>
            <a:r>
              <a:rPr lang="en-US" dirty="0"/>
              <a:t>The high school graduation rate in Georgia is 85.1%. What poverty level does the model predict for this state?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527BA1-A4D0-2326-F2F0-E4240ABE40B8}"/>
              </a:ext>
            </a:extLst>
          </p:cNvPr>
          <p:cNvGrpSpPr/>
          <p:nvPr/>
        </p:nvGrpSpPr>
        <p:grpSpPr>
          <a:xfrm>
            <a:off x="2845178" y="865739"/>
            <a:ext cx="3631223" cy="918594"/>
            <a:chOff x="3528047" y="5748739"/>
            <a:chExt cx="3631223" cy="91859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D0A9960-90F9-D479-18D6-A3BCC57B3657}"/>
                </a:ext>
              </a:extLst>
            </p:cNvPr>
            <p:cNvSpPr/>
            <p:nvPr/>
          </p:nvSpPr>
          <p:spPr bwMode="auto">
            <a:xfrm>
              <a:off x="3528047" y="5748739"/>
              <a:ext cx="3631223" cy="91859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18A51C5-90D8-2A8D-1712-55D535F1A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17287" y="6273913"/>
              <a:ext cx="3252745" cy="26944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CD677BE-22DD-A78A-BF45-62E8204AE869}"/>
                    </a:ext>
                  </a:extLst>
                </p:cNvPr>
                <p:cNvSpPr txBox="1"/>
                <p:nvPr/>
              </p:nvSpPr>
              <p:spPr>
                <a:xfrm>
                  <a:off x="4220019" y="5748739"/>
                  <a:ext cx="22472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None/>
                  </a:pP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=64.78 − 0.62</m:t>
                      </m:r>
                    </m:oMath>
                  </a14:m>
                  <a:r>
                    <a:rPr lang="en-US" sz="20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 X</a:t>
                  </a:r>
                  <a:endParaRPr lang="en-US" sz="2000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CD677BE-22DD-A78A-BF45-62E8204AE8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0019" y="5748739"/>
                  <a:ext cx="2247282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3933" t="-28000" r="-6180" b="-4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1474F9D-11F5-D449-40AB-834A5E6B6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8292" y="3104122"/>
            <a:ext cx="3932408" cy="351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32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35D07-5B78-DB99-8853-46DDA36EC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Right Regression 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67E012-4825-EED2-A1AD-8B84196E4F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8261" y="1021899"/>
                <a:ext cx="5287896" cy="5581124"/>
              </a:xfrm>
            </p:spPr>
            <p:txBody>
              <a:bodyPr/>
              <a:lstStyle/>
              <a:p>
                <a:r>
                  <a:rPr lang="en-US" dirty="0"/>
                  <a:t>There are many lines that </a:t>
                </a:r>
                <a:r>
                  <a:rPr lang="en-US" i="1" dirty="0"/>
                  <a:t>could be </a:t>
                </a:r>
                <a:r>
                  <a:rPr lang="en-US" dirty="0"/>
                  <a:t>a good fit for these data</a:t>
                </a:r>
              </a:p>
              <a:p>
                <a:r>
                  <a:rPr lang="en-US" dirty="0"/>
                  <a:t>How do we know which one is the best one (or perhaps better than others)?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need a criteria for “goodness” and then find the line with the most goodness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Use residuals</a:t>
                </a:r>
              </a:p>
              <a:p>
                <a:pPr lvl="1"/>
                <a:r>
                  <a:rPr lang="en-US" dirty="0"/>
                  <a:t>Residuals are the errors from the model fit</a:t>
                </a:r>
              </a:p>
              <a:p>
                <a:pPr lvl="1"/>
                <a:r>
                  <a:rPr lang="en-US" dirty="0"/>
                  <a:t>Residual = </a:t>
                </a:r>
              </a:p>
              <a:p>
                <a:pPr lvl="2"/>
                <a:r>
                  <a:rPr lang="en-US" dirty="0"/>
                  <a:t>Actual value - predicted value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% living in poverty in DC is 5.44% more than predicted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67E012-4825-EED2-A1AD-8B84196E4F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8261" y="1021899"/>
                <a:ext cx="5287896" cy="5581124"/>
              </a:xfrm>
              <a:blipFill>
                <a:blip r:embed="rId3"/>
                <a:stretch>
                  <a:fillRect l="-1199" t="-682" r="-119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C96D6F5B-3F14-BF37-5F7D-F580B49254E5}"/>
              </a:ext>
            </a:extLst>
          </p:cNvPr>
          <p:cNvGrpSpPr/>
          <p:nvPr/>
        </p:nvGrpSpPr>
        <p:grpSpPr>
          <a:xfrm>
            <a:off x="5446157" y="1021899"/>
            <a:ext cx="3352610" cy="2616052"/>
            <a:chOff x="5556330" y="1444206"/>
            <a:chExt cx="3352610" cy="261605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41B3733-1A64-829A-F7E8-059DA5047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6330" y="1444206"/>
              <a:ext cx="3352610" cy="2616052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477C74A-783A-E030-0632-76387BB12D1B}"/>
                </a:ext>
              </a:extLst>
            </p:cNvPr>
            <p:cNvCxnSpPr/>
            <p:nvPr/>
          </p:nvCxnSpPr>
          <p:spPr bwMode="auto">
            <a:xfrm>
              <a:off x="6163408" y="1701904"/>
              <a:ext cx="2400300" cy="1586419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478610A-48DC-A83E-8A5E-1BEBE1D498D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63408" y="2092569"/>
              <a:ext cx="2400300" cy="747346"/>
            </a:xfrm>
            <a:prstGeom prst="line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8852DF0-5712-428A-DC99-3344BD09B9B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224954" y="1962878"/>
              <a:ext cx="2338754" cy="994403"/>
            </a:xfrm>
            <a:prstGeom prst="line">
              <a:avLst/>
            </a:prstGeom>
            <a:ln w="2857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75735FE-05E8-2395-4942-1B207C2E6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6687" y="3895649"/>
            <a:ext cx="3292080" cy="256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8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13F8C-21E3-C477-8012-8BD45DB11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1626" y="161880"/>
            <a:ext cx="8229600" cy="729214"/>
          </a:xfrm>
        </p:spPr>
        <p:txBody>
          <a:bodyPr/>
          <a:lstStyle/>
          <a:p>
            <a:r>
              <a:rPr lang="en-US" dirty="0"/>
              <a:t>Least Squares Regression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8E097-4E40-083A-A3A6-AB7CAD9D2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884" y="1627335"/>
            <a:ext cx="8229600" cy="4814202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i="1" dirty="0">
                <a:solidFill>
                  <a:srgbClr val="FF0000"/>
                </a:solidFill>
              </a:rPr>
              <a:t>least squares </a:t>
            </a:r>
            <a:r>
              <a:rPr lang="en-US" dirty="0"/>
              <a:t>regression line is the line that minimizes the sum of the </a:t>
            </a:r>
            <a:r>
              <a:rPr lang="en-US" b="1" dirty="0"/>
              <a:t>squared</a:t>
            </a:r>
            <a:r>
              <a:rPr lang="en-US" dirty="0"/>
              <a:t> residuals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C233CA-35D1-78FB-BCC9-2F174C270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948" y="104143"/>
            <a:ext cx="1952052" cy="15231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FBF491-6EB1-16C2-D463-DCFA9B57F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785" y="2489783"/>
            <a:ext cx="2246923" cy="3363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7A0628-D819-A10C-C392-2CC0DD016053}"/>
              </a:ext>
            </a:extLst>
          </p:cNvPr>
          <p:cNvSpPr txBox="1"/>
          <p:nvPr/>
        </p:nvSpPr>
        <p:spPr>
          <a:xfrm>
            <a:off x="5833209" y="2319530"/>
            <a:ext cx="2057400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Squares?  This makes sure errors don’t cancel out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39BE31-22FA-6003-CDD2-3FE9EED8E095}"/>
              </a:ext>
            </a:extLst>
          </p:cNvPr>
          <p:cNvSpPr txBox="1"/>
          <p:nvPr/>
        </p:nvSpPr>
        <p:spPr>
          <a:xfrm>
            <a:off x="2331801" y="3531867"/>
            <a:ext cx="3829766" cy="621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Try it! : Regression By Eye</a:t>
            </a:r>
          </a:p>
          <a:p>
            <a:pPr marL="0" indent="0" algn="ctr"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https://</a:t>
            </a:r>
            <a:r>
              <a:rPr lang="en-US" sz="1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www.statcrunch.com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/applets/type2&amp;regbyeye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576F475-5B3A-2D5D-C19E-B43B3425A04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84284" y="4354784"/>
                <a:ext cx="5712070" cy="116314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57175" indent="-25717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marL="557213" indent="-21431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2pPr>
                <a:lvl3pPr marL="8572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3pPr>
                <a:lvl4pPr marL="12001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5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4pPr>
                <a:lvl5pPr marL="15430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5pPr>
                <a:lvl6pPr marL="18859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2288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25717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29146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>
                  <a:buClrTx/>
                </a:pPr>
                <a:r>
                  <a:rPr lang="en-US" sz="1800" kern="0" dirty="0"/>
                  <a:t>Regression functions mathematically find the line that minimizes sum of squared residuals</a:t>
                </a:r>
              </a:p>
              <a:p>
                <a:pPr>
                  <a:buClrTx/>
                </a:pPr>
                <a:r>
                  <a:rPr lang="en-US" sz="1800" kern="0" dirty="0"/>
                  <a:t>Return estimates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and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/>
                  <a:t>: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576F475-5B3A-2D5D-C19E-B43B3425A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4284" y="4354784"/>
                <a:ext cx="5712070" cy="1163147"/>
              </a:xfrm>
              <a:prstGeom prst="rect">
                <a:avLst/>
              </a:prstGeom>
              <a:blipFill>
                <a:blip r:embed="rId5"/>
                <a:stretch>
                  <a:fillRect l="-887" t="-21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993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05ABD-0D7C-DE78-E0D8-9E4A861E9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3CAE5-C327-6A84-6D6C-EAD1E5B5A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33050"/>
            <a:ext cx="7587762" cy="1325647"/>
          </a:xfrm>
        </p:spPr>
        <p:txBody>
          <a:bodyPr/>
          <a:lstStyle/>
          <a:p>
            <a:r>
              <a:rPr lang="en-US" dirty="0"/>
              <a:t>Our regression line equation defines the relationship between the random </a:t>
            </a:r>
            <a:r>
              <a:rPr lang="en-US" dirty="0" err="1"/>
              <a:t>varialbles</a:t>
            </a:r>
            <a:r>
              <a:rPr lang="en-US" dirty="0"/>
              <a:t>: </a:t>
            </a:r>
          </a:p>
          <a:p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C09201-0C42-C869-8D13-DAD3465CAC66}"/>
                  </a:ext>
                </a:extLst>
              </p:cNvPr>
              <p:cNvSpPr txBox="1"/>
              <p:nvPr/>
            </p:nvSpPr>
            <p:spPr>
              <a:xfrm>
                <a:off x="1696984" y="1927810"/>
                <a:ext cx="510819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𝑌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X</a:t>
                </a:r>
                <a:r>
                  <a:rPr lang="en-US" sz="2800" baseline="-25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</a:t>
                </a:r>
                <a:r>
                  <a:rPr lang="en-US" sz="2800" dirty="0"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X</a:t>
                </a:r>
                <a:r>
                  <a:rPr lang="en-US" sz="2800" baseline="-25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2</a:t>
                </a:r>
                <a:r>
                  <a:rPr lang="en-US" sz="2800" dirty="0"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X</a:t>
                </a:r>
                <a:r>
                  <a:rPr lang="en-US" sz="2800" baseline="-25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3</a:t>
                </a:r>
                <a:r>
                  <a:rPr lang="en-US" sz="2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+ …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C09201-0C42-C869-8D13-DAD3465CA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984" y="1927810"/>
                <a:ext cx="5108193" cy="430887"/>
              </a:xfrm>
              <a:prstGeom prst="rect">
                <a:avLst/>
              </a:prstGeom>
              <a:blipFill>
                <a:blip r:embed="rId2"/>
                <a:stretch>
                  <a:fillRect l="-2481" t="-25714" r="-2730" b="-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C517DD3-574E-FD9B-CD9A-3C62296152B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502169" y="3014485"/>
                <a:ext cx="3257500" cy="237755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57175" indent="-25717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marL="557213" indent="-21431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2pPr>
                <a:lvl3pPr marL="8572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3pPr>
                <a:lvl4pPr marL="12001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5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4pPr>
                <a:lvl5pPr marL="15430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5pPr>
                <a:lvl6pPr marL="18859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2288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25717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29146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0" indent="0">
                  <a:buClrTx/>
                  <a:buNone/>
                </a:pPr>
                <a:r>
                  <a:rPr lang="en-US" kern="0" dirty="0"/>
                  <a:t>Advertising = </a:t>
                </a:r>
              </a:p>
              <a:p>
                <a:pPr marL="0" indent="0">
                  <a:buClrTx/>
                  <a:buNone/>
                </a:pPr>
                <a:r>
                  <a:rPr lang="en-US" kern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ClrTx/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kern="0" dirty="0"/>
                  <a:t> x TV +</a:t>
                </a:r>
              </a:p>
              <a:p>
                <a:pPr marL="0" indent="0">
                  <a:buClrTx/>
                  <a:buNone/>
                </a:pPr>
                <a:r>
                  <a:rPr lang="en-US" kern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kern="0" dirty="0"/>
                  <a:t> x radio +</a:t>
                </a:r>
              </a:p>
              <a:p>
                <a:pPr marL="0" indent="0">
                  <a:buClrTx/>
                  <a:buNone/>
                </a:pPr>
                <a:r>
                  <a:rPr lang="en-US" kern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kern="0" dirty="0"/>
                  <a:t> x newspaper </a:t>
                </a:r>
              </a:p>
              <a:p>
                <a:pPr marL="0" indent="0">
                  <a:buClrTx/>
                  <a:buNone/>
                </a:pPr>
                <a:endParaRPr lang="en-US" kern="0" dirty="0"/>
              </a:p>
              <a:p>
                <a:pPr marL="0" indent="0">
                  <a:buClrTx/>
                  <a:buNone/>
                </a:pPr>
                <a:r>
                  <a:rPr lang="en-US" kern="0" dirty="0"/>
                  <a:t>	</a:t>
                </a:r>
              </a:p>
              <a:p>
                <a:pPr>
                  <a:buClrTx/>
                </a:pPr>
                <a:endParaRPr lang="en-US" kern="0" dirty="0"/>
              </a:p>
              <a:p>
                <a:pPr>
                  <a:buClrTx/>
                </a:pPr>
                <a:endParaRPr lang="en-US" kern="0" dirty="0"/>
              </a:p>
              <a:p>
                <a:pPr marL="342900" lvl="1" indent="0">
                  <a:buClrTx/>
                  <a:buFontTx/>
                  <a:buNone/>
                </a:pPr>
                <a:endParaRPr lang="en-US" kern="0" dirty="0"/>
              </a:p>
              <a:p>
                <a:pPr marL="0" indent="0">
                  <a:buClrTx/>
                  <a:buFontTx/>
                  <a:buNone/>
                </a:pPr>
                <a:endParaRPr lang="en-US" kern="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C517DD3-574E-FD9B-CD9A-3C6229615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2169" y="3014485"/>
                <a:ext cx="3257500" cy="2377556"/>
              </a:xfrm>
              <a:prstGeom prst="rect">
                <a:avLst/>
              </a:prstGeom>
              <a:blipFill>
                <a:blip r:embed="rId3"/>
                <a:stretch>
                  <a:fillRect l="-1550" t="-15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547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7" grpId="0" uiExpand="1" build="p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75FE8-6E61-F9A9-2761-87DD77A69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-32794"/>
            <a:ext cx="8229600" cy="729214"/>
          </a:xfrm>
        </p:spPr>
        <p:txBody>
          <a:bodyPr/>
          <a:lstStyle/>
          <a:p>
            <a:r>
              <a:rPr lang="en-US" dirty="0"/>
              <a:t>Regression output -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3686E-28F7-CCC1-DA0C-B03EB64A08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25</a:t>
            </a:fld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FD06171-EF50-3ABA-18D3-A657B5488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4409" y="1086013"/>
            <a:ext cx="7555179" cy="4813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BEF47F-659B-BC5F-9531-51D9A9343C3A}"/>
              </a:ext>
            </a:extLst>
          </p:cNvPr>
          <p:cNvSpPr txBox="1"/>
          <p:nvPr/>
        </p:nvSpPr>
        <p:spPr>
          <a:xfrm>
            <a:off x="3357564" y="616930"/>
            <a:ext cx="2428870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</a:t>
            </a:r>
            <a:r>
              <a:rPr lang="en-US" sz="2000" dirty="0" err="1">
                <a:latin typeface="Lucida Console" panose="020B060904050402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statmodels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7500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A73712F-0665-9ED0-980E-130ECEF2F25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Interpretation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A73712F-0665-9ED0-980E-130ECEF2F2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FC7C73-07B9-BE75-3037-42B55E0D05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represents the Y-intercept</a:t>
                </a:r>
              </a:p>
              <a:p>
                <a:pPr lvl="1"/>
                <a:r>
                  <a:rPr lang="en-US" dirty="0"/>
                  <a:t>The Y-intercept is the value of Y when X=0</a:t>
                </a:r>
              </a:p>
              <a:p>
                <a:pPr lvl="1"/>
                <a:r>
                  <a:rPr lang="en-US" dirty="0"/>
                  <a:t>Or, where the regression line crosses the X axis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It is not always interpretable! </a:t>
                </a:r>
              </a:p>
              <a:p>
                <a:pPr lvl="1"/>
                <a:r>
                  <a:rPr lang="en-US" i="1" dirty="0"/>
                  <a:t>What is the poverty rate of a state with 0% HS graduation?</a:t>
                </a:r>
              </a:p>
              <a:p>
                <a:pPr lvl="1"/>
                <a:endParaRPr lang="en-US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1" i="1" dirty="0"/>
                  <a:t> </a:t>
                </a:r>
                <a:r>
                  <a:rPr lang="en-US" dirty="0"/>
                  <a:t>is not reliable if it is outside the range of the data</a:t>
                </a:r>
              </a:p>
              <a:p>
                <a:pPr lvl="1"/>
                <a:r>
                  <a:rPr lang="en-US" dirty="0"/>
                  <a:t>Called </a:t>
                </a:r>
                <a:r>
                  <a:rPr lang="en-US" i="1" dirty="0"/>
                  <a:t>extrapolation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FC7C73-07B9-BE75-3037-42B55E0D05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2" t="-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3D0C24C-2835-C06F-074A-05748BEC6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9886" y="4430942"/>
            <a:ext cx="5337164" cy="22905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3CCB08-951D-056E-AE9D-6BE93A7928EC}"/>
                  </a:ext>
                </a:extLst>
              </p:cNvPr>
              <p:cNvSpPr txBox="1"/>
              <p:nvPr/>
            </p:nvSpPr>
            <p:spPr>
              <a:xfrm>
                <a:off x="1671146" y="5159747"/>
                <a:ext cx="1482072" cy="4164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ahoma" panose="020B060403050404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ahoma" panose="020B0604030504040204" pitchFamily="34" charset="0"/>
                        </a:rPr>
                        <m:t>=64.78</m:t>
                      </m:r>
                    </m:oMath>
                  </m:oMathPara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3CCB08-951D-056E-AE9D-6BE93A792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146" y="5159747"/>
                <a:ext cx="1482072" cy="416461"/>
              </a:xfrm>
              <a:prstGeom prst="rect">
                <a:avLst/>
              </a:prstGeom>
              <a:blipFill>
                <a:blip r:embed="rId5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3A46B815-0940-DAE4-0DBC-00E6FED3E048}"/>
              </a:ext>
            </a:extLst>
          </p:cNvPr>
          <p:cNvGrpSpPr/>
          <p:nvPr/>
        </p:nvGrpSpPr>
        <p:grpSpPr>
          <a:xfrm>
            <a:off x="6449683" y="579212"/>
            <a:ext cx="2377367" cy="729214"/>
            <a:chOff x="3528047" y="5748739"/>
            <a:chExt cx="3631223" cy="91859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656C66-9320-99DC-4EB8-A428BF4A14C9}"/>
                </a:ext>
              </a:extLst>
            </p:cNvPr>
            <p:cNvSpPr/>
            <p:nvPr/>
          </p:nvSpPr>
          <p:spPr bwMode="auto">
            <a:xfrm>
              <a:off x="3528047" y="5748739"/>
              <a:ext cx="3631223" cy="91859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08A4AB4-4CD1-84E8-0549-96C5BDB07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17287" y="6273913"/>
              <a:ext cx="3252745" cy="26944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E5AD8FB-4683-553F-68E4-927C24B946AD}"/>
                    </a:ext>
                  </a:extLst>
                </p:cNvPr>
                <p:cNvSpPr txBox="1"/>
                <p:nvPr/>
              </p:nvSpPr>
              <p:spPr>
                <a:xfrm>
                  <a:off x="4220019" y="5748739"/>
                  <a:ext cx="2398796" cy="2713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None/>
                  </a:pP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𝑌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=64.78 − 0.62</m:t>
                      </m:r>
                    </m:oMath>
                  </a14:m>
                  <a:r>
                    <a:rPr lang="en-US" sz="14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 X</a:t>
                  </a:r>
                  <a:endParaRPr lang="en-US" sz="1400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E5AD8FB-4683-553F-68E4-927C24B946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0019" y="5748739"/>
                  <a:ext cx="2398796" cy="271396"/>
                </a:xfrm>
                <a:prstGeom prst="rect">
                  <a:avLst/>
                </a:prstGeom>
                <a:blipFill>
                  <a:blip r:embed="rId7"/>
                  <a:stretch>
                    <a:fillRect l="-4000" t="-22222" r="-5600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9461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C1BB87E-E7E4-6B9E-7BAB-8266B060EE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Interpretation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C1BB87E-E7E4-6B9E-7BAB-8266B060EE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0191EF-5F48-323D-584C-DAFEB925F9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the slope of the line</a:t>
                </a:r>
              </a:p>
              <a:p>
                <a:pPr lvl="1"/>
                <a:r>
                  <a:rPr lang="en-US" dirty="0"/>
                  <a:t>For each unit increase (decrease)  in X, how much do I expect Y to increase (decrease)? </a:t>
                </a:r>
              </a:p>
              <a:p>
                <a:pPr lvl="1"/>
                <a:r>
                  <a:rPr lang="en-US" dirty="0"/>
                  <a:t>For every 1% increase in HS Graduation rate, we expect the average poverty rate to decrease by 0.62%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Important to state again, this should not be interpreted </a:t>
                </a:r>
                <a:r>
                  <a:rPr lang="en-US" i="1" dirty="0"/>
                  <a:t>causally</a:t>
                </a:r>
              </a:p>
              <a:p>
                <a:pPr lvl="1"/>
                <a:r>
                  <a:rPr lang="en-US" dirty="0"/>
                  <a:t>Incorrect to say: “</a:t>
                </a:r>
                <a:r>
                  <a:rPr lang="en-US" i="1" dirty="0"/>
                  <a:t>If our state increased our graduation rate, we would decrease poverty.”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0191EF-5F48-323D-584C-DAFEB925F9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2" t="-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AFC8023B-DF57-66EB-8FB1-7A2EA83057C2}"/>
              </a:ext>
            </a:extLst>
          </p:cNvPr>
          <p:cNvGrpSpPr/>
          <p:nvPr/>
        </p:nvGrpSpPr>
        <p:grpSpPr>
          <a:xfrm>
            <a:off x="6449683" y="579212"/>
            <a:ext cx="2377367" cy="729214"/>
            <a:chOff x="3528047" y="5748739"/>
            <a:chExt cx="3631223" cy="91859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B292B6F-C873-E10F-B566-FEE852063F83}"/>
                </a:ext>
              </a:extLst>
            </p:cNvPr>
            <p:cNvSpPr/>
            <p:nvPr/>
          </p:nvSpPr>
          <p:spPr bwMode="auto">
            <a:xfrm>
              <a:off x="3528047" y="5748739"/>
              <a:ext cx="3631223" cy="91859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E0D30"/>
                </a:buClr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9466763-7223-C571-FA5A-BAE714ACD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17287" y="6273913"/>
              <a:ext cx="3252745" cy="26944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11E3049-F85D-B613-2576-5423FF7961F8}"/>
                    </a:ext>
                  </a:extLst>
                </p:cNvPr>
                <p:cNvSpPr txBox="1"/>
                <p:nvPr/>
              </p:nvSpPr>
              <p:spPr>
                <a:xfrm>
                  <a:off x="4220019" y="5748739"/>
                  <a:ext cx="2398796" cy="2713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None/>
                  </a:pP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𝑌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=64.78 − 0.62</m:t>
                      </m:r>
                    </m:oMath>
                  </a14:m>
                  <a:r>
                    <a:rPr lang="en-US" sz="14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 X</a:t>
                  </a:r>
                  <a:endParaRPr lang="en-US" sz="1400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11E3049-F85D-B613-2576-5423FF7961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0019" y="5748739"/>
                  <a:ext cx="2398796" cy="271396"/>
                </a:xfrm>
                <a:prstGeom prst="rect">
                  <a:avLst/>
                </a:prstGeom>
                <a:blipFill>
                  <a:blip r:embed="rId5"/>
                  <a:stretch>
                    <a:fillRect l="-4000" t="-22222" r="-5600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5912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34CA5-0C69-9341-D12D-997372254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Including Categorical Variables in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A5136-B2DE-FBEC-DD53-58C4F74CD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8229600" cy="4916446"/>
          </a:xfrm>
        </p:spPr>
        <p:txBody>
          <a:bodyPr/>
          <a:lstStyle/>
          <a:p>
            <a:r>
              <a:rPr lang="en-US" sz="1800" dirty="0"/>
              <a:t>Recall: Categorical variables get recoded as binary indicator variables</a:t>
            </a:r>
          </a:p>
          <a:p>
            <a:r>
              <a:rPr lang="en-US" sz="1800" dirty="0"/>
              <a:t>New example: loans dataset in R (</a:t>
            </a:r>
            <a:r>
              <a:rPr lang="en-US" sz="1800" dirty="0" err="1"/>
              <a:t>openintro</a:t>
            </a:r>
            <a:r>
              <a:rPr lang="en-US" sz="1800" dirty="0"/>
              <a:t>)</a:t>
            </a:r>
          </a:p>
          <a:p>
            <a:pPr lvl="1"/>
            <a:r>
              <a:rPr lang="en-US" sz="1600" dirty="0"/>
              <a:t>Results regarding loans from a peer-to-peer lender, Lending Club, which connects online borrowers and lenders</a:t>
            </a:r>
          </a:p>
          <a:p>
            <a:pPr lvl="1"/>
            <a:r>
              <a:rPr lang="en-US" sz="1600" dirty="0"/>
              <a:t>Loan data has terms of the loan as well as info about the borrower.</a:t>
            </a:r>
          </a:p>
          <a:p>
            <a:pPr lvl="1"/>
            <a:r>
              <a:rPr lang="en-US" sz="1600" dirty="0"/>
              <a:t>They set the interest rate, but little is known about how they do it. </a:t>
            </a:r>
          </a:p>
        </p:txBody>
      </p:sp>
      <p:pic>
        <p:nvPicPr>
          <p:cNvPr id="5" name="Picture 4" descr="A credit card with a description&#10;&#10;Description automatically generated">
            <a:extLst>
              <a:ext uri="{FF2B5EF4-FFF2-40B4-BE49-F238E27FC236}">
                <a16:creationId xmlns:a16="http://schemas.microsoft.com/office/drawing/2014/main" id="{029D8382-5FEC-B17D-A5BC-ACC935569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01" y="3302956"/>
            <a:ext cx="7158640" cy="34185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4F1C44-C235-B3C3-FD13-772F58F11D07}"/>
              </a:ext>
            </a:extLst>
          </p:cNvPr>
          <p:cNvSpPr txBox="1"/>
          <p:nvPr/>
        </p:nvSpPr>
        <p:spPr>
          <a:xfrm>
            <a:off x="7966841" y="6155166"/>
            <a:ext cx="1109599" cy="566309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Openintro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Chapter 9.1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E2458-C5FC-60D1-41B9-20E973B4EA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98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D791C-81C8-FCCC-4DCB-E37FC0578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6525"/>
            <a:ext cx="8229600" cy="295991"/>
          </a:xfrm>
        </p:spPr>
        <p:txBody>
          <a:bodyPr/>
          <a:lstStyle/>
          <a:p>
            <a:r>
              <a:rPr lang="en-US" dirty="0"/>
              <a:t>Lending Club: Categorical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BA9B2-BB9C-B6F7-688F-2D6287BFA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76397"/>
            <a:ext cx="8229600" cy="5159704"/>
          </a:xfrm>
        </p:spPr>
        <p:txBody>
          <a:bodyPr/>
          <a:lstStyle/>
          <a:p>
            <a:r>
              <a:rPr lang="en-US" dirty="0"/>
              <a:t>With categorical variables, binary or multi-level – you must set a baseline level that other levels will be compared to:</a:t>
            </a:r>
          </a:p>
          <a:p>
            <a:pPr lvl="1"/>
            <a:r>
              <a:rPr lang="en-US" dirty="0"/>
              <a:t>One such variable is </a:t>
            </a:r>
            <a:r>
              <a:rPr lang="en-US" i="1" dirty="0" err="1"/>
              <a:t>Income_ver</a:t>
            </a:r>
            <a:r>
              <a:rPr lang="en-US" i="1" dirty="0"/>
              <a:t>  </a:t>
            </a:r>
            <a:r>
              <a:rPr lang="en-US" dirty="0"/>
              <a:t>which reflects wither the borrowers income source and amount have been verified</a:t>
            </a:r>
          </a:p>
          <a:p>
            <a:pPr lvl="1"/>
            <a:r>
              <a:rPr lang="en-US" dirty="0"/>
              <a:t>It has 3 levels (not verified, </a:t>
            </a:r>
            <a:r>
              <a:rPr lang="en-US" dirty="0" err="1"/>
              <a:t>source_only</a:t>
            </a:r>
            <a:r>
              <a:rPr lang="en-US" dirty="0"/>
              <a:t>, verified)</a:t>
            </a:r>
          </a:p>
          <a:p>
            <a:pPr lvl="1"/>
            <a:r>
              <a:rPr lang="en-US" dirty="0"/>
              <a:t>We use “not verified” as the baseline and create two indicator variables</a:t>
            </a:r>
          </a:p>
          <a:p>
            <a:pPr lvl="2"/>
            <a:r>
              <a:rPr lang="en-US" dirty="0"/>
              <a:t>Not verified, is like setting both indicators to zeros</a:t>
            </a:r>
          </a:p>
          <a:p>
            <a:r>
              <a:rPr lang="en-US" dirty="0"/>
              <a:t>fit the regression for this variable</a:t>
            </a:r>
          </a:p>
        </p:txBody>
      </p:sp>
      <p:pic>
        <p:nvPicPr>
          <p:cNvPr id="5" name="Picture 4" descr="A table with numbers and a number&#10;&#10;Description automatically generated">
            <a:extLst>
              <a:ext uri="{FF2B5EF4-FFF2-40B4-BE49-F238E27FC236}">
                <a16:creationId xmlns:a16="http://schemas.microsoft.com/office/drawing/2014/main" id="{200ED839-9DCF-6695-925A-5D5EDAA8A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722" y="3293857"/>
            <a:ext cx="5626100" cy="1257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210354-B414-5D0E-08C7-C5EA4CA46D6E}"/>
              </a:ext>
            </a:extLst>
          </p:cNvPr>
          <p:cNvSpPr txBox="1"/>
          <p:nvPr/>
        </p:nvSpPr>
        <p:spPr>
          <a:xfrm>
            <a:off x="302172" y="4661942"/>
            <a:ext cx="8229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Each value of the variable levels has a fit against the baseline “not verified”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787FB4-20FD-5F57-839E-EA9F2E3E8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72" y="5616827"/>
            <a:ext cx="7772400" cy="5647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69F05D-9221-90E0-2314-5E8358C034C9}"/>
              </a:ext>
            </a:extLst>
          </p:cNvPr>
          <p:cNvSpPr txBox="1"/>
          <p:nvPr/>
        </p:nvSpPr>
        <p:spPr>
          <a:xfrm>
            <a:off x="515006" y="5192110"/>
            <a:ext cx="6968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Interpret the regression equation: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297179-674E-4315-8A65-59D9C38C4361}"/>
              </a:ext>
            </a:extLst>
          </p:cNvPr>
          <p:cNvSpPr txBox="1"/>
          <p:nvPr/>
        </p:nvSpPr>
        <p:spPr>
          <a:xfrm>
            <a:off x="192947" y="6350466"/>
            <a:ext cx="8634864" cy="30777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is the predicted interest rate for the three types of income verification (none,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source_only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verified)?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9CACB6-234B-C82D-A617-85581BB9D2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34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6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95CAD-80B7-761D-B253-3256E2221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you think of another way to separate these data?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33646-A6F9-1E65-CE97-E48614D9C7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C6DE8DC-A538-F60B-7D2A-BCB35440E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Classification</a:t>
            </a:r>
          </a:p>
        </p:txBody>
      </p:sp>
      <p:pic>
        <p:nvPicPr>
          <p:cNvPr id="7" name="Picture 6" descr="A diagram of a diagram with dots&#10;&#10;Description automatically generated with medium confidence">
            <a:extLst>
              <a:ext uri="{FF2B5EF4-FFF2-40B4-BE49-F238E27FC236}">
                <a16:creationId xmlns:a16="http://schemas.microsoft.com/office/drawing/2014/main" id="{42F76C82-501E-1BAD-D157-0EE5CC5CF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1457969"/>
            <a:ext cx="62738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471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A9194-A74B-9B04-D660-1769B1B9B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Concerns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8CF02-E4AB-E707-6F69-212D8C113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239" y="865739"/>
            <a:ext cx="5102772" cy="4814202"/>
          </a:xfrm>
        </p:spPr>
        <p:txBody>
          <a:bodyPr/>
          <a:lstStyle/>
          <a:p>
            <a:r>
              <a:rPr lang="en-US" dirty="0"/>
              <a:t>Regression is very popular due to its nice mathematical properties and clear interpretations, BUT</a:t>
            </a:r>
          </a:p>
          <a:p>
            <a:endParaRPr lang="en-US" dirty="0"/>
          </a:p>
          <a:p>
            <a:r>
              <a:rPr lang="en-US" dirty="0"/>
              <a:t>Watch out for violations of key assumptions:</a:t>
            </a:r>
          </a:p>
          <a:p>
            <a:pPr lvl="1"/>
            <a:r>
              <a:rPr lang="en-US" dirty="0"/>
              <a:t>Linear relationship</a:t>
            </a:r>
          </a:p>
          <a:p>
            <a:pPr lvl="1"/>
            <a:r>
              <a:rPr lang="en-US" dirty="0"/>
              <a:t>Normality of residuals</a:t>
            </a:r>
          </a:p>
          <a:p>
            <a:pPr lvl="1"/>
            <a:r>
              <a:rPr lang="en-US" dirty="0"/>
              <a:t>Constant variance</a:t>
            </a:r>
          </a:p>
          <a:p>
            <a:r>
              <a:rPr lang="en-US" dirty="0"/>
              <a:t>Violation of these will hurt performance of regression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Regression can be sensitive to </a:t>
            </a:r>
          </a:p>
          <a:p>
            <a:pPr lvl="1"/>
            <a:r>
              <a:rPr lang="en-US" dirty="0"/>
              <a:t>Outliers</a:t>
            </a:r>
          </a:p>
          <a:p>
            <a:pPr lvl="1"/>
            <a:r>
              <a:rPr lang="en-US" dirty="0"/>
              <a:t>leverage points</a:t>
            </a:r>
          </a:p>
          <a:p>
            <a:pPr lvl="1"/>
            <a:r>
              <a:rPr lang="en-US" dirty="0"/>
              <a:t>Highly correlated predictors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F0159-DC8D-9D36-E115-056553117C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F5E7395A-8C45-B871-F6CF-6A1CBA583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0672" y="1439645"/>
            <a:ext cx="3281323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9133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1B998-8A0C-373A-1AB7-4EAAA5BC1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273046-B1C8-A5DE-26CC-479B06901A60}"/>
              </a:ext>
            </a:extLst>
          </p:cNvPr>
          <p:cNvSpPr txBox="1"/>
          <p:nvPr/>
        </p:nvSpPr>
        <p:spPr>
          <a:xfrm>
            <a:off x="6001407" y="213360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BF524D-3DDD-CFB2-6C81-903459559B17}"/>
              </a:ext>
            </a:extLst>
          </p:cNvPr>
          <p:cNvSpPr txBox="1"/>
          <p:nvPr/>
        </p:nvSpPr>
        <p:spPr>
          <a:xfrm>
            <a:off x="1345325" y="1838593"/>
            <a:ext cx="5463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Extending Regression Models</a:t>
            </a:r>
          </a:p>
        </p:txBody>
      </p:sp>
    </p:spTree>
    <p:extLst>
      <p:ext uri="{BB962C8B-B14F-4D97-AF65-F5344CB8AC3E}">
        <p14:creationId xmlns:p14="http://schemas.microsoft.com/office/powerpoint/2010/main" val="6365631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7F045-19C7-3BC9-BB6C-59E0112F1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082CF-AF68-47BE-0C73-121317374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8"/>
            <a:ext cx="5113283" cy="5452473"/>
          </a:xfrm>
        </p:spPr>
        <p:txBody>
          <a:bodyPr/>
          <a:lstStyle/>
          <a:p>
            <a:r>
              <a:rPr lang="en-US" dirty="0"/>
              <a:t>Logistic Regression is a bit of a misnomer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is actually a technique for Classification</a:t>
            </a:r>
          </a:p>
          <a:p>
            <a:pPr lvl="1"/>
            <a:r>
              <a:rPr lang="en-US" dirty="0"/>
              <a:t>Typically with a binary response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But: it uses a clever transformation of the binary response so it can use the same techniques as linear regression </a:t>
            </a:r>
          </a:p>
          <a:p>
            <a:endParaRPr lang="en-US" dirty="0"/>
          </a:p>
          <a:p>
            <a:r>
              <a:rPr lang="en-US" dirty="0"/>
              <a:t>Logistic regression is typically used for “Class Probability Estimation”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F9C99-A6DB-57AC-841F-F4F73E12AF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32</a:t>
            </a:fld>
            <a:endParaRPr lang="en-US" dirty="0"/>
          </a:p>
        </p:txBody>
      </p:sp>
      <p:pic>
        <p:nvPicPr>
          <p:cNvPr id="1026" name="Picture 2" descr="Word Choice | YOU KEEP USING THAT WORD I DON'T THINK IT ...">
            <a:extLst>
              <a:ext uri="{FF2B5EF4-FFF2-40B4-BE49-F238E27FC236}">
                <a16:creationId xmlns:a16="http://schemas.microsoft.com/office/drawing/2014/main" id="{D33AC78E-C791-2219-31E1-4CAB1A01A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737" y="1021898"/>
            <a:ext cx="3044454" cy="2626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14676C-CD89-AE5B-2D6C-8D5234174557}"/>
              </a:ext>
            </a:extLst>
          </p:cNvPr>
          <p:cNvSpPr txBox="1"/>
          <p:nvPr/>
        </p:nvSpPr>
        <p:spPr>
          <a:xfrm>
            <a:off x="1260035" y="5749159"/>
            <a:ext cx="6623929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007020"/>
                </a:solidFill>
                <a:effectLst/>
                <a:latin typeface="Lucida Console" panose="020B0609040504020204" pitchFamily="49" charset="0"/>
              </a:rPr>
              <a:t>from</a:t>
            </a:r>
            <a:r>
              <a:rPr lang="en-US" sz="1600" dirty="0">
                <a:latin typeface="Lucida Console" panose="020B0609040504020204" pitchFamily="49" charset="0"/>
              </a:rPr>
              <a:t> </a:t>
            </a:r>
            <a:r>
              <a:rPr lang="en-US" sz="1600" b="1" dirty="0" err="1">
                <a:solidFill>
                  <a:srgbClr val="0E84B5"/>
                </a:solidFill>
                <a:effectLst/>
                <a:latin typeface="Lucida Console" panose="020B0609040504020204" pitchFamily="49" charset="0"/>
              </a:rPr>
              <a:t>sklearn.linear_model</a:t>
            </a:r>
            <a:r>
              <a:rPr lang="en-US" sz="1600" dirty="0">
                <a:latin typeface="Lucida Console" panose="020B0609040504020204" pitchFamily="49" charset="0"/>
              </a:rPr>
              <a:t> </a:t>
            </a:r>
            <a:r>
              <a:rPr lang="en-US" sz="1600" b="1" dirty="0">
                <a:solidFill>
                  <a:srgbClr val="007020"/>
                </a:solidFill>
                <a:effectLst/>
                <a:latin typeface="Lucida Console" panose="020B0609040504020204" pitchFamily="49" charset="0"/>
              </a:rPr>
              <a:t>import</a:t>
            </a:r>
            <a:r>
              <a:rPr lang="en-US" sz="1600" dirty="0">
                <a:latin typeface="Lucida Console" panose="020B0609040504020204" pitchFamily="49" charset="0"/>
              </a:rPr>
              <a:t> </a:t>
            </a:r>
            <a:r>
              <a:rPr lang="en-US" sz="1600" dirty="0" err="1">
                <a:effectLst/>
                <a:latin typeface="Lucida Console" panose="020B0609040504020204" pitchFamily="49" charset="0"/>
              </a:rPr>
              <a:t>LogisticRegression</a:t>
            </a:r>
            <a:endParaRPr lang="en-US" sz="2800" dirty="0">
              <a:latin typeface="Lucida Console" panose="020B060904050402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9833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B7AB5B5-1433-E183-AC5E-82E86E1D2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D0F904-E745-0E40-6FDC-30935C158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72204"/>
            <a:ext cx="8229600" cy="1870157"/>
          </a:xfrm>
        </p:spPr>
        <p:txBody>
          <a:bodyPr/>
          <a:lstStyle/>
          <a:p>
            <a:r>
              <a:rPr lang="en-US" dirty="0"/>
              <a:t>Instead of trying to predict the binary target directly, Logistic Regression directly predicts the </a:t>
            </a:r>
            <a:r>
              <a:rPr lang="en-US" b="1" dirty="0"/>
              <a:t>probability</a:t>
            </a:r>
            <a:r>
              <a:rPr lang="en-US" dirty="0"/>
              <a:t> of a “success” (or whatever the value of 1 represents)</a:t>
            </a:r>
          </a:p>
          <a:p>
            <a:endParaRPr lang="en-US" dirty="0"/>
          </a:p>
          <a:p>
            <a:r>
              <a:rPr lang="en-US" dirty="0"/>
              <a:t>Model:</a:t>
            </a:r>
          </a:p>
          <a:p>
            <a:endParaRPr lang="en-US" dirty="0"/>
          </a:p>
        </p:txBody>
      </p:sp>
      <p:pic>
        <p:nvPicPr>
          <p:cNvPr id="8" name="Picture 7" descr="A graph with red dots and numbers&#10;&#10;Description automatically generated">
            <a:extLst>
              <a:ext uri="{FF2B5EF4-FFF2-40B4-BE49-F238E27FC236}">
                <a16:creationId xmlns:a16="http://schemas.microsoft.com/office/drawing/2014/main" id="{81DB5A82-F719-9BB6-6395-865365A04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024" y="2989748"/>
            <a:ext cx="4148174" cy="24001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4">
                <a:hlinkClick r:id="" action="ppaction://ole?verb=0"/>
                <a:extLst>
                  <a:ext uri="{FF2B5EF4-FFF2-40B4-BE49-F238E27FC236}">
                    <a16:creationId xmlns:a16="http://schemas.microsoft.com/office/drawing/2014/main" id="{013FBF7D-8E5E-5ED8-1490-BD13532AAA03}"/>
                  </a:ext>
                </a:extLst>
              </p:cNvPr>
              <p:cNvSpPr txBox="1"/>
              <p:nvPr/>
            </p:nvSpPr>
            <p:spPr bwMode="auto">
              <a:xfrm>
                <a:off x="1666576" y="2516129"/>
                <a:ext cx="6215063" cy="6524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92500"/>
              </a:bodyPr>
              <a:lstStyle/>
              <a:p>
                <a:pPr>
                  <a:buNone/>
                </a:pPr>
                <a:r>
                  <a:rPr lang="en-US" sz="2800" i="1" dirty="0">
                    <a:solidFill>
                      <a:srgbClr val="000000"/>
                    </a:solidFill>
                  </a:rPr>
                  <a:t>f </a:t>
                </a:r>
                <a:r>
                  <a:rPr lang="en-US" sz="2800" dirty="0">
                    <a:solidFill>
                      <a:srgbClr val="00000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000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Object 4">
                <a:hlinkClick r:id="" action="ppaction://ole?verb=0"/>
                <a:extLst>
                  <a:ext uri="{FF2B5EF4-FFF2-40B4-BE49-F238E27FC236}">
                    <a16:creationId xmlns:a16="http://schemas.microsoft.com/office/drawing/2014/main" id="{013FBF7D-8E5E-5ED8-1490-BD13532AA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66576" y="2516129"/>
                <a:ext cx="6215063" cy="652463"/>
              </a:xfrm>
              <a:prstGeom prst="rect">
                <a:avLst/>
              </a:prstGeom>
              <a:blipFill>
                <a:blip r:embed="rId3"/>
                <a:stretch>
                  <a:fillRect l="-1837" t="-961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B3630B-323E-5117-AF58-0EE5FBC1C255}"/>
                  </a:ext>
                </a:extLst>
              </p:cNvPr>
              <p:cNvSpPr txBox="1"/>
              <p:nvPr/>
            </p:nvSpPr>
            <p:spPr>
              <a:xfrm>
                <a:off x="610698" y="3691023"/>
                <a:ext cx="3260829" cy="544188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none" rtlCol="0">
                <a:spAutoFit/>
              </a:bodyPr>
              <a:lstStyle/>
              <a:p>
                <a:pPr marL="0" indent="0" algn="l">
                  <a:buNone/>
                </a:pPr>
                <a:r>
                  <a:rPr lang="en-US" sz="2000" i="1" dirty="0">
                    <a:ea typeface="Tahoma" panose="020B0604030504040204" pitchFamily="34" charset="0"/>
                    <a:cs typeface="Tahoma" panose="020B0604030504040204" pitchFamily="34" charset="0"/>
                  </a:rPr>
                  <a:t>f(p</a:t>
                </a:r>
                <a:r>
                  <a:rPr lang="en-US" sz="2000" i="1" baseline="-25000" dirty="0">
                    <a:ea typeface="Tahoma" panose="020B0604030504040204" pitchFamily="34" charset="0"/>
                    <a:cs typeface="Tahoma" panose="020B0604030504040204" pitchFamily="34" charset="0"/>
                  </a:rPr>
                  <a:t>i</a:t>
                </a:r>
                <a:r>
                  <a:rPr lang="en-US" sz="2000" i="1" dirty="0">
                    <a:ea typeface="Tahoma" panose="020B0604030504040204" pitchFamily="34" charset="0"/>
                    <a:cs typeface="Tahoma" panose="020B0604030504040204" pitchFamily="34" charset="0"/>
                  </a:rPr>
                  <a:t>) 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𝑙𝑜𝑔𝑖𝑡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log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⁡(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)</m:t>
                    </m:r>
                  </m:oMath>
                </a14:m>
                <a:endParaRPr lang="en-US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B3630B-323E-5117-AF58-0EE5FBC1C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98" y="3691023"/>
                <a:ext cx="3260829" cy="544188"/>
              </a:xfrm>
              <a:prstGeom prst="rect">
                <a:avLst/>
              </a:prstGeom>
              <a:blipFill>
                <a:blip r:embed="rId4"/>
                <a:stretch>
                  <a:fillRect l="-1946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10B97-DFBE-CF7D-8AA9-A7CDA62F0C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4360B2-9596-61E1-8534-33527ECC2CDC}"/>
              </a:ext>
            </a:extLst>
          </p:cNvPr>
          <p:cNvSpPr txBox="1"/>
          <p:nvPr/>
        </p:nvSpPr>
        <p:spPr>
          <a:xfrm>
            <a:off x="662152" y="4540469"/>
            <a:ext cx="18838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Logistic loss = </a:t>
            </a:r>
          </a:p>
        </p:txBody>
      </p:sp>
    </p:spTree>
    <p:extLst>
      <p:ext uri="{BB962C8B-B14F-4D97-AF65-F5344CB8AC3E}">
        <p14:creationId xmlns:p14="http://schemas.microsoft.com/office/powerpoint/2010/main" val="2939752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" grpId="0"/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4B65A-16AF-B814-6F7F-14901DF4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91022-BB59-2FD3-4D64-A1B7766A7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021899"/>
            <a:ext cx="8066690" cy="2407101"/>
          </a:xfrm>
        </p:spPr>
        <p:txBody>
          <a:bodyPr/>
          <a:lstStyle/>
          <a:p>
            <a:r>
              <a:rPr lang="en-US" dirty="0"/>
              <a:t>Linear regression, logistic regression, and support vector machines are all very similar instances of a basic fundamental technique:</a:t>
            </a:r>
          </a:p>
          <a:p>
            <a:pPr lvl="1"/>
            <a:r>
              <a:rPr lang="en-US" dirty="0"/>
              <a:t>Using mathematical optimization to fit a function </a:t>
            </a:r>
          </a:p>
          <a:p>
            <a:endParaRPr lang="en-US" dirty="0"/>
          </a:p>
          <a:p>
            <a:r>
              <a:rPr lang="en-US" dirty="0"/>
              <a:t>The difference is in the </a:t>
            </a:r>
            <a:r>
              <a:rPr lang="en-US" b="1" dirty="0"/>
              <a:t>objective function </a:t>
            </a:r>
            <a:r>
              <a:rPr lang="en-US" dirty="0"/>
              <a:t>or </a:t>
            </a:r>
            <a:r>
              <a:rPr lang="en-US" b="1" dirty="0"/>
              <a:t>loss function </a:t>
            </a:r>
            <a:r>
              <a:rPr lang="en-US" dirty="0"/>
              <a:t>that is minimized to find the parameters of the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84019-1BDA-A3CB-C0D6-F407F15ABD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94A1362-8675-1399-AE7F-57FCB61621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20639"/>
              </p:ext>
            </p:extLst>
          </p:nvPr>
        </p:nvGraphicFramePr>
        <p:xfrm>
          <a:off x="1618593" y="3585160"/>
          <a:ext cx="6096000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85107338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1681721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88342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of 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Loss 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884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Squared-error loss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201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Logistic loss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07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Support Vector Machines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Hinge loss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82942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EB14EA3-5C4F-7B6D-05AA-6FEA9841EFE3}"/>
              </a:ext>
            </a:extLst>
          </p:cNvPr>
          <p:cNvSpPr txBox="1"/>
          <p:nvPr/>
        </p:nvSpPr>
        <p:spPr>
          <a:xfrm>
            <a:off x="2561273" y="5435991"/>
            <a:ext cx="4210640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Many many different loss functions!</a:t>
            </a:r>
          </a:p>
        </p:txBody>
      </p:sp>
    </p:spTree>
    <p:extLst>
      <p:ext uri="{BB962C8B-B14F-4D97-AF65-F5344CB8AC3E}">
        <p14:creationId xmlns:p14="http://schemas.microsoft.com/office/powerpoint/2010/main" val="15072413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AB67-9D16-ECBD-D948-A39913CE2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regression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8C380-EC28-CBD1-3208-6F4AF0D3D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8108731" cy="729214"/>
          </a:xfrm>
        </p:spPr>
        <p:txBody>
          <a:bodyPr/>
          <a:lstStyle/>
          <a:p>
            <a:r>
              <a:rPr lang="en-US" dirty="0"/>
              <a:t>Both linear regression and logistic regression are </a:t>
            </a:r>
            <a:r>
              <a:rPr lang="en-US" i="1" dirty="0"/>
              <a:t>linear</a:t>
            </a:r>
            <a:r>
              <a:rPr lang="en-US" dirty="0"/>
              <a:t> in the features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7DBE2C-8B49-3FBF-1CCD-92C10BFD3D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4">
                <a:hlinkClick r:id="" action="ppaction://ole?verb=0"/>
                <a:extLst>
                  <a:ext uri="{FF2B5EF4-FFF2-40B4-BE49-F238E27FC236}">
                    <a16:creationId xmlns:a16="http://schemas.microsoft.com/office/drawing/2014/main" id="{2CADF552-CE90-E470-F23D-3BE596E0EC67}"/>
                  </a:ext>
                </a:extLst>
              </p:cNvPr>
              <p:cNvSpPr txBox="1"/>
              <p:nvPr/>
            </p:nvSpPr>
            <p:spPr bwMode="auto">
              <a:xfrm>
                <a:off x="1214631" y="1906529"/>
                <a:ext cx="6215063" cy="6524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>
                  <a:buNone/>
                </a:pPr>
                <a:r>
                  <a:rPr lang="en-US" sz="2800" i="1" dirty="0">
                    <a:solidFill>
                      <a:srgbClr val="000000"/>
                    </a:solidFill>
                  </a:rPr>
                  <a:t>f </a:t>
                </a:r>
                <a:r>
                  <a:rPr lang="en-US" sz="2800" dirty="0">
                    <a:solidFill>
                      <a:srgbClr val="00000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000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Object 4">
                <a:hlinkClick r:id="" action="ppaction://ole?verb=0"/>
                <a:extLst>
                  <a:ext uri="{FF2B5EF4-FFF2-40B4-BE49-F238E27FC236}">
                    <a16:creationId xmlns:a16="http://schemas.microsoft.com/office/drawing/2014/main" id="{2CADF552-CE90-E470-F23D-3BE596E0E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14631" y="1906529"/>
                <a:ext cx="6215063" cy="652463"/>
              </a:xfrm>
              <a:prstGeom prst="rect">
                <a:avLst/>
              </a:prstGeom>
              <a:blipFill>
                <a:blip r:embed="rId2"/>
                <a:stretch>
                  <a:fillRect l="-2037" t="-11538" b="-576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1741D8E-D0C8-C94B-41A2-35C76F568BE9}"/>
              </a:ext>
            </a:extLst>
          </p:cNvPr>
          <p:cNvSpPr txBox="1">
            <a:spLocks/>
          </p:cNvSpPr>
          <p:nvPr/>
        </p:nvSpPr>
        <p:spPr bwMode="auto">
          <a:xfrm>
            <a:off x="457199" y="2699786"/>
            <a:ext cx="8108731" cy="729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ClrTx/>
            </a:pPr>
            <a:r>
              <a:rPr lang="en-US" kern="0" dirty="0"/>
              <a:t>Linear models are convenient, and easy to interpret, but sometimes it makes sense to explore non-linear relationships</a:t>
            </a:r>
          </a:p>
          <a:p>
            <a:pPr>
              <a:buClrTx/>
            </a:pPr>
            <a:endParaRPr lang="en-US" kern="0" dirty="0"/>
          </a:p>
          <a:p>
            <a:pPr>
              <a:buClrTx/>
            </a:pPr>
            <a:r>
              <a:rPr lang="en-US" kern="0" dirty="0"/>
              <a:t>One “trick” to do this, is to keep a linear model, but transform the predictor:</a:t>
            </a:r>
          </a:p>
          <a:p>
            <a:pPr lvl="1">
              <a:buClrTx/>
            </a:pPr>
            <a:r>
              <a:rPr lang="en-US" kern="0" dirty="0"/>
              <a:t>Logarithmic</a:t>
            </a:r>
          </a:p>
          <a:p>
            <a:pPr lvl="1">
              <a:buClrTx/>
            </a:pPr>
            <a:r>
              <a:rPr lang="en-US" kern="0" dirty="0"/>
              <a:t>Square or other polynomial</a:t>
            </a:r>
          </a:p>
          <a:p>
            <a:pPr marL="0" indent="0">
              <a:buClrTx/>
              <a:buNone/>
            </a:pPr>
            <a:endParaRPr lang="en-US" kern="0" dirty="0"/>
          </a:p>
          <a:p>
            <a:pPr>
              <a:buClrTx/>
            </a:pPr>
            <a:endParaRPr lang="en-US" kern="0" dirty="0"/>
          </a:p>
          <a:p>
            <a:pPr>
              <a:buClrTx/>
            </a:pPr>
            <a:endParaRPr lang="en-US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4">
                <a:hlinkClick r:id="" action="ppaction://ole?verb=0"/>
                <a:extLst>
                  <a:ext uri="{FF2B5EF4-FFF2-40B4-BE49-F238E27FC236}">
                    <a16:creationId xmlns:a16="http://schemas.microsoft.com/office/drawing/2014/main" id="{0D10506D-3E7A-DC96-4A10-90DE25FF9B2B}"/>
                  </a:ext>
                </a:extLst>
              </p:cNvPr>
              <p:cNvSpPr txBox="1"/>
              <p:nvPr/>
            </p:nvSpPr>
            <p:spPr bwMode="auto">
              <a:xfrm>
                <a:off x="1062231" y="5265786"/>
                <a:ext cx="6215063" cy="6524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92500"/>
              </a:bodyPr>
              <a:lstStyle/>
              <a:p>
                <a:pPr>
                  <a:buNone/>
                </a:pPr>
                <a:r>
                  <a:rPr lang="en-US" sz="2800" i="1" dirty="0">
                    <a:solidFill>
                      <a:srgbClr val="000000"/>
                    </a:solidFill>
                  </a:rPr>
                  <a:t>f </a:t>
                </a:r>
                <a:r>
                  <a:rPr lang="en-US" sz="2800" dirty="0">
                    <a:solidFill>
                      <a:srgbClr val="00000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000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Object 4">
                <a:hlinkClick r:id="" action="ppaction://ole?verb=0"/>
                <a:extLst>
                  <a:ext uri="{FF2B5EF4-FFF2-40B4-BE49-F238E27FC236}">
                    <a16:creationId xmlns:a16="http://schemas.microsoft.com/office/drawing/2014/main" id="{0D10506D-3E7A-DC96-4A10-90DE25FF9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2231" y="5265786"/>
                <a:ext cx="6215063" cy="652463"/>
              </a:xfrm>
              <a:prstGeom prst="rect">
                <a:avLst/>
              </a:prstGeom>
              <a:blipFill>
                <a:blip r:embed="rId3"/>
                <a:stretch>
                  <a:fillRect l="-1833" t="-566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5A5FD9F-6D4F-9F97-B7FD-F6DACA05C6AB}"/>
              </a:ext>
            </a:extLst>
          </p:cNvPr>
          <p:cNvSpPr txBox="1">
            <a:spLocks/>
          </p:cNvSpPr>
          <p:nvPr/>
        </p:nvSpPr>
        <p:spPr bwMode="auto">
          <a:xfrm>
            <a:off x="457198" y="5880618"/>
            <a:ext cx="8108731" cy="729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ClrTx/>
            </a:pPr>
            <a:r>
              <a:rPr lang="en-US" kern="0" dirty="0"/>
              <a:t>We get the benefits of regression but allow for non-linearities in the fit…</a:t>
            </a:r>
          </a:p>
          <a:p>
            <a:pPr>
              <a:buClrTx/>
            </a:pPr>
            <a:endParaRPr lang="en-US" kern="0" dirty="0"/>
          </a:p>
          <a:p>
            <a:pPr>
              <a:buClrTx/>
            </a:pPr>
            <a:endParaRPr lang="en-US" kern="0" dirty="0"/>
          </a:p>
          <a:p>
            <a:pPr>
              <a:buClrTx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68443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1B998-8A0C-373A-1AB7-4EAAA5BC1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273046-B1C8-A5DE-26CC-479B06901A60}"/>
              </a:ext>
            </a:extLst>
          </p:cNvPr>
          <p:cNvSpPr txBox="1"/>
          <p:nvPr/>
        </p:nvSpPr>
        <p:spPr>
          <a:xfrm>
            <a:off x="6001407" y="213360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BF524D-3DDD-CFB2-6C81-903459559B17}"/>
              </a:ext>
            </a:extLst>
          </p:cNvPr>
          <p:cNvSpPr txBox="1"/>
          <p:nvPr/>
        </p:nvSpPr>
        <p:spPr>
          <a:xfrm>
            <a:off x="987974" y="1841212"/>
            <a:ext cx="7556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Complexity and Overfitting in Regression</a:t>
            </a:r>
          </a:p>
        </p:txBody>
      </p:sp>
    </p:spTree>
    <p:extLst>
      <p:ext uri="{BB962C8B-B14F-4D97-AF65-F5344CB8AC3E}">
        <p14:creationId xmlns:p14="http://schemas.microsoft.com/office/powerpoint/2010/main" val="9495543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DF735-BFF4-0B17-F018-B689A2B4E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5F782-2326-B9E3-2A3A-8AB6A55C4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8229600" cy="1626708"/>
          </a:xfrm>
        </p:spPr>
        <p:txBody>
          <a:bodyPr/>
          <a:lstStyle/>
          <a:p>
            <a:r>
              <a:rPr lang="en-US" dirty="0"/>
              <a:t>Remember the complexity conundrum</a:t>
            </a:r>
          </a:p>
          <a:p>
            <a:pPr lvl="1"/>
            <a:r>
              <a:rPr lang="en-US" dirty="0"/>
              <a:t>More complexity allows us more freedom and flexibility to fit the messy realities</a:t>
            </a:r>
          </a:p>
          <a:p>
            <a:pPr lvl="1"/>
            <a:r>
              <a:rPr lang="en-US" dirty="0"/>
              <a:t>BUT higher complexity runs the risk of overfitting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79ADC-821C-4039-9EC4-EB3CB05968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37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356E29-5C93-D0FB-ED95-1080ACE11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31900" y="2552044"/>
            <a:ext cx="668020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08283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FBEE6-1BB5-9BC1-3993-2D5184172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in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9B043-D3CF-32E5-1DBA-A83A80608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8229600" cy="27723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regression models, complexity comes in multiple forms – often called the “dimensionality” of the model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Number of attributes</a:t>
            </a:r>
          </a:p>
          <a:p>
            <a:pPr lvl="1"/>
            <a:r>
              <a:rPr lang="en-US" dirty="0"/>
              <a:t>More attributes means more complex relationships</a:t>
            </a:r>
          </a:p>
          <a:p>
            <a:pPr lvl="1"/>
            <a:r>
              <a:rPr lang="en-US" dirty="0"/>
              <a:t>Categorical variables can explode dimensionality (remember one-hot encoding) </a:t>
            </a:r>
          </a:p>
          <a:p>
            <a:r>
              <a:rPr lang="en-US" dirty="0"/>
              <a:t>Functional form of the regression</a:t>
            </a:r>
          </a:p>
          <a:p>
            <a:pPr lvl="1"/>
            <a:r>
              <a:rPr lang="en-US" dirty="0"/>
              <a:t>Degree of polynomial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6AAF5-DDBD-8470-06E4-7F1E3885F0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BAC06E-D328-DDAF-BC9F-B00C1DD4FA1E}"/>
              </a:ext>
            </a:extLst>
          </p:cNvPr>
          <p:cNvSpPr txBox="1"/>
          <p:nvPr/>
        </p:nvSpPr>
        <p:spPr>
          <a:xfrm>
            <a:off x="5617500" y="3665265"/>
            <a:ext cx="3200120" cy="236988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general we want to follow “Occam’s Razor”</a:t>
            </a:r>
          </a:p>
          <a:p>
            <a:pPr marL="0" indent="0" algn="ctr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Keep the model as simple as possible while maintaining predictive performance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63B8D5-C822-7D8B-0CF7-D2674533AEA2}"/>
              </a:ext>
            </a:extLst>
          </p:cNvPr>
          <p:cNvSpPr txBox="1"/>
          <p:nvPr/>
        </p:nvSpPr>
        <p:spPr>
          <a:xfrm>
            <a:off x="320566" y="5482976"/>
            <a:ext cx="1792013" cy="8309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Adding attributes might make our model better!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30D78-9809-9C1E-DDA1-2F57F1643906}"/>
              </a:ext>
            </a:extLst>
          </p:cNvPr>
          <p:cNvSpPr txBox="1"/>
          <p:nvPr/>
        </p:nvSpPr>
        <p:spPr>
          <a:xfrm>
            <a:off x="2669627" y="5505100"/>
            <a:ext cx="2390825" cy="8309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But now we’ve added complexity and might be overfitting</a:t>
            </a:r>
          </a:p>
        </p:txBody>
      </p:sp>
      <p:pic>
        <p:nvPicPr>
          <p:cNvPr id="9" name="Picture 8" descr="A close up of a toy&#10;&#10;Description automatically generated">
            <a:extLst>
              <a:ext uri="{FF2B5EF4-FFF2-40B4-BE49-F238E27FC236}">
                <a16:creationId xmlns:a16="http://schemas.microsoft.com/office/drawing/2014/main" id="{A5E9226D-C4E7-7704-28CF-1F1AAD51B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081" y="4326439"/>
            <a:ext cx="961916" cy="1061955"/>
          </a:xfrm>
          <a:prstGeom prst="rect">
            <a:avLst/>
          </a:prstGeom>
        </p:spPr>
      </p:pic>
      <p:pic>
        <p:nvPicPr>
          <p:cNvPr id="11" name="Picture 10" descr="A close up of a cartoon head&#10;&#10;Description automatically generated">
            <a:extLst>
              <a:ext uri="{FF2B5EF4-FFF2-40B4-BE49-F238E27FC236}">
                <a16:creationId xmlns:a16="http://schemas.microsoft.com/office/drawing/2014/main" id="{F002A962-4A6C-0A5D-1EDC-7F9D27C0E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17" y="4326439"/>
            <a:ext cx="944976" cy="104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279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3AB32-529B-D8DD-8737-1EFFAAC2C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in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4B40E-2CB5-93FB-E34F-D931B4AE5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real-world scenarios where we may want to explore hundreds, thousands, even MILLIONS of attributes </a:t>
            </a:r>
          </a:p>
          <a:p>
            <a:pPr lvl="1"/>
            <a:r>
              <a:rPr lang="en-US" dirty="0"/>
              <a:t>Recommender Systems</a:t>
            </a:r>
          </a:p>
          <a:p>
            <a:pPr lvl="1"/>
            <a:r>
              <a:rPr lang="en-US" dirty="0"/>
              <a:t>Web-based marketing models</a:t>
            </a:r>
          </a:p>
          <a:p>
            <a:pPr lvl="1"/>
            <a:r>
              <a:rPr lang="en-US" dirty="0"/>
              <a:t>Financial models with time based attributes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0DDF8-F881-D2BC-3EC3-B5CC061BF4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966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95CAD-80B7-761D-B253-3256E2221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829" y="892823"/>
            <a:ext cx="4130565" cy="422082"/>
          </a:xfrm>
          <a:solidFill>
            <a:schemeClr val="accent1"/>
          </a:solidFill>
        </p:spPr>
        <p:txBody>
          <a:bodyPr/>
          <a:lstStyle/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Linear Discriminant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33646-A6F9-1E65-CE97-E48614D9C7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C6DE8DC-A538-F60B-7D2A-BCB35440E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 via Discriminants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66E141-1872-CD04-8F80-8B6B3621D6B6}"/>
              </a:ext>
            </a:extLst>
          </p:cNvPr>
          <p:cNvGrpSpPr/>
          <p:nvPr/>
        </p:nvGrpSpPr>
        <p:grpSpPr>
          <a:xfrm>
            <a:off x="1855935" y="1752600"/>
            <a:ext cx="6820355" cy="4492625"/>
            <a:chOff x="1676400" y="1371600"/>
            <a:chExt cx="5291100" cy="36576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93A28E-F008-9851-4F12-87C498A7B8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692"/>
            <a:stretch/>
          </p:blipFill>
          <p:spPr>
            <a:xfrm>
              <a:off x="1676400" y="1371600"/>
              <a:ext cx="5291100" cy="3657600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0966827-C4E7-757D-0BA9-DD422966DC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5200" y="2971800"/>
              <a:ext cx="762000" cy="1066800"/>
            </a:xfrm>
            <a:prstGeom prst="line">
              <a:avLst/>
            </a:prstGeom>
            <a:ln w="666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 descr="A close up of words&#10;&#10;Description automatically generated">
            <a:extLst>
              <a:ext uri="{FF2B5EF4-FFF2-40B4-BE49-F238E27FC236}">
                <a16:creationId xmlns:a16="http://schemas.microsoft.com/office/drawing/2014/main" id="{533ED225-8B2B-0ACE-4913-99CD92CA8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21" y="2387566"/>
            <a:ext cx="2438400" cy="50800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2F7015-6359-C309-EC10-AE3CC967EA90}"/>
              </a:ext>
            </a:extLst>
          </p:cNvPr>
          <p:cNvSpPr txBox="1"/>
          <p:nvPr/>
        </p:nvSpPr>
        <p:spPr>
          <a:xfrm>
            <a:off x="268014" y="3782427"/>
            <a:ext cx="2343807" cy="101566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“best” line is found via mathematical optimization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D756D9-0A3D-6CE7-7E3B-38A18107323B}"/>
              </a:ext>
            </a:extLst>
          </p:cNvPr>
          <p:cNvSpPr txBox="1"/>
          <p:nvPr/>
        </p:nvSpPr>
        <p:spPr>
          <a:xfrm>
            <a:off x="239963" y="5177119"/>
            <a:ext cx="2343807" cy="7078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NOT regression! </a:t>
            </a:r>
          </a:p>
        </p:txBody>
      </p:sp>
    </p:spTree>
    <p:extLst>
      <p:ext uri="{BB962C8B-B14F-4D97-AF65-F5344CB8AC3E}">
        <p14:creationId xmlns:p14="http://schemas.microsoft.com/office/powerpoint/2010/main" val="12095077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718"/>
            <a:ext cx="8534400" cy="761682"/>
          </a:xfrm>
        </p:spPr>
        <p:txBody>
          <a:bodyPr>
            <a:normAutofit/>
          </a:bodyPr>
          <a:lstStyle/>
          <a:p>
            <a:r>
              <a:rPr lang="en-US" dirty="0"/>
              <a:t>A real example….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2192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Left-Right Arrow 2"/>
          <p:cNvSpPr/>
          <p:nvPr/>
        </p:nvSpPr>
        <p:spPr>
          <a:xfrm>
            <a:off x="228600" y="1714500"/>
            <a:ext cx="7543800" cy="742950"/>
          </a:xfrm>
          <a:prstGeom prst="left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prstClr val="white"/>
                </a:solidFill>
              </a:rPr>
              <a:t>10 Million Columns</a:t>
            </a:r>
          </a:p>
        </p:txBody>
      </p:sp>
      <p:sp>
        <p:nvSpPr>
          <p:cNvPr id="4" name="TextBox 3"/>
          <p:cNvSpPr txBox="1"/>
          <p:nvPr/>
        </p:nvSpPr>
        <p:spPr>
          <a:xfrm rot="16200000">
            <a:off x="7674258" y="3162954"/>
            <a:ext cx="2242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1-50K Positives</a:t>
            </a:r>
          </a:p>
        </p:txBody>
      </p:sp>
    </p:spTree>
    <p:extLst>
      <p:ext uri="{BB962C8B-B14F-4D97-AF65-F5344CB8AC3E}">
        <p14:creationId xmlns:p14="http://schemas.microsoft.com/office/powerpoint/2010/main" val="243328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1AC95-497B-C637-CF90-7558ABF03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in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194CE-E217-A47F-AA4D-97BC398E3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Two ways to reduce complexity when you have a HUGE number of attributes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AutoNum type="arabicParenR"/>
            </a:pPr>
            <a:r>
              <a:rPr lang="en-US" dirty="0"/>
              <a:t>Reduce the number of attributes!</a:t>
            </a:r>
          </a:p>
          <a:p>
            <a:pPr marL="757238" lvl="1" indent="-457200"/>
            <a:r>
              <a:rPr lang="en-US" dirty="0"/>
              <a:t>Can use </a:t>
            </a:r>
            <a:r>
              <a:rPr lang="en-US" b="1" i="1" dirty="0"/>
              <a:t>variable selection</a:t>
            </a:r>
            <a:r>
              <a:rPr lang="en-US" b="1" dirty="0"/>
              <a:t> </a:t>
            </a:r>
            <a:r>
              <a:rPr lang="en-US" dirty="0"/>
              <a:t>to reduce the number of attributes</a:t>
            </a:r>
            <a:endParaRPr lang="en-US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2) Use a penalty in the objective function</a:t>
            </a:r>
          </a:p>
          <a:p>
            <a:pPr lvl="1"/>
            <a:r>
              <a:rPr lang="en-US" dirty="0"/>
              <a:t> Called </a:t>
            </a:r>
            <a:r>
              <a:rPr lang="en-US" b="1" i="1" dirty="0"/>
              <a:t>regularization </a:t>
            </a:r>
          </a:p>
          <a:p>
            <a:pPr lvl="1"/>
            <a:r>
              <a:rPr lang="en-US" dirty="0"/>
              <a:t>One simple trick to address complexity…</a:t>
            </a:r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136EA-EE09-5336-CAAF-E02E60D970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21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5D2BD-2810-DE36-B8C7-59B04A366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Regularized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1E1B9-0F93-5ECE-0520-A7F0480A8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7803931" cy="1784363"/>
          </a:xfrm>
        </p:spPr>
        <p:txBody>
          <a:bodyPr/>
          <a:lstStyle/>
          <a:p>
            <a:r>
              <a:rPr lang="en-US" dirty="0"/>
              <a:t>Recall how we find the best regression line</a:t>
            </a:r>
          </a:p>
          <a:p>
            <a:pPr lvl="1"/>
            <a:r>
              <a:rPr lang="en-US" kern="0" dirty="0"/>
              <a:t>The </a:t>
            </a:r>
            <a:r>
              <a:rPr lang="en-US" b="1" i="1" kern="0" dirty="0">
                <a:solidFill>
                  <a:srgbClr val="FF0000"/>
                </a:solidFill>
              </a:rPr>
              <a:t>least squares </a:t>
            </a:r>
            <a:r>
              <a:rPr lang="en-US" kern="0" dirty="0"/>
              <a:t>regression line is the line that minimizes the sum of the </a:t>
            </a:r>
            <a:r>
              <a:rPr lang="en-US" b="1" kern="0" dirty="0"/>
              <a:t>squared</a:t>
            </a:r>
            <a:r>
              <a:rPr lang="en-US" kern="0" dirty="0"/>
              <a:t> residuals</a:t>
            </a:r>
            <a:endParaRPr lang="en-US" b="1" kern="0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2C758-29B1-FA16-E262-288546F1CF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80B8B2-C14F-41DD-D649-87E691935FBA}"/>
              </a:ext>
            </a:extLst>
          </p:cNvPr>
          <p:cNvSpPr txBox="1">
            <a:spLocks/>
          </p:cNvSpPr>
          <p:nvPr/>
        </p:nvSpPr>
        <p:spPr bwMode="auto">
          <a:xfrm>
            <a:off x="131884" y="1627335"/>
            <a:ext cx="5002824" cy="611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ClrTx/>
            </a:pPr>
            <a:endParaRPr lang="en-US" b="1" kern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A50CF5-D1A8-309C-4E5D-2B4F12A66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785" y="2163962"/>
            <a:ext cx="2246923" cy="3363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0A4A93E1-D06C-0745-346B-31C427404E68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57199" y="2775330"/>
                <a:ext cx="7803931" cy="1784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57175" indent="-25717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marL="557213" indent="-21431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2pPr>
                <a:lvl3pPr marL="8572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3pPr>
                <a:lvl4pPr marL="12001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5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4pPr>
                <a:lvl5pPr marL="15430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5pPr>
                <a:lvl6pPr marL="18859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2288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25717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29146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>
                  <a:buClrTx/>
                </a:pPr>
                <a:r>
                  <a:rPr lang="en-US" kern="0" dirty="0"/>
                  <a:t>Another way of saying this is that regression picks the betas that minimize the term</a:t>
                </a:r>
              </a:p>
              <a:p>
                <a:pPr marL="0" indent="0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kern="0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0" kern="0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b="0" i="1" kern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kern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kern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kern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kern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kern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kern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kern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b="0" i="1" kern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b="0" i="1" kern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kern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b="0" i="1" kern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US" b="0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1" kern="0" dirty="0"/>
              </a:p>
              <a:p>
                <a:pPr lvl="1">
                  <a:buClrTx/>
                </a:pPr>
                <a:endParaRPr lang="en-US" kern="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0A4A93E1-D06C-0745-346B-31C427404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199" y="2775330"/>
                <a:ext cx="7803931" cy="1784363"/>
              </a:xfrm>
              <a:prstGeom prst="rect">
                <a:avLst/>
              </a:prstGeom>
              <a:blipFill>
                <a:blip r:embed="rId3"/>
                <a:stretch>
                  <a:fillRect l="-813" t="-19718" r="-650" b="-6831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6552CAB-6E01-BB18-420E-0F901D93561C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70034" y="4698987"/>
                <a:ext cx="7803931" cy="1784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57175" indent="-25717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marL="557213" indent="-21431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2pPr>
                <a:lvl3pPr marL="8572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3pPr>
                <a:lvl4pPr marL="12001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5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4pPr>
                <a:lvl5pPr marL="15430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5pPr>
                <a:lvl6pPr marL="18859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2288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25717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29146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>
                  <a:buClrTx/>
                </a:pPr>
                <a:r>
                  <a:rPr lang="en-US" kern="0" dirty="0"/>
                  <a:t>Regularization adds a penalty term </a:t>
                </a:r>
              </a:p>
              <a:p>
                <a:pPr marL="0" indent="0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kern="0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0" kern="0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b="0" i="1" kern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kern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kern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kern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kern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kern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kern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kern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b="0" i="1" kern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b="0" i="1" kern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kern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b="0" i="1" kern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US" b="0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en-US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acc>
                                <m:accPr>
                                  <m:chr m:val="̂"/>
                                  <m:ctrlPr>
                                    <a:rPr lang="en-US" i="1" ker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Sup>
                                    <m:sSubSupPr>
                                      <m:ctrlPr>
                                        <a:rPr lang="en-US" i="1" ker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 ker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 ker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i="1" ker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acc>
                            </m:e>
                          </m:nary>
                        </m:e>
                      </m:nary>
                    </m:oMath>
                  </m:oMathPara>
                </a14:m>
                <a:endParaRPr lang="en-US" b="1" kern="0" dirty="0"/>
              </a:p>
              <a:p>
                <a:pPr lvl="1">
                  <a:buClrTx/>
                </a:pPr>
                <a:endParaRPr lang="en-US" kern="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6552CAB-6E01-BB18-420E-0F901D935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0034" y="4698987"/>
                <a:ext cx="7803931" cy="1784363"/>
              </a:xfrm>
              <a:prstGeom prst="rect">
                <a:avLst/>
              </a:prstGeom>
              <a:blipFill>
                <a:blip r:embed="rId4"/>
                <a:stretch>
                  <a:fillRect l="-812" t="-37589" b="-5177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phic 8">
            <a:extLst>
              <a:ext uri="{FF2B5EF4-FFF2-40B4-BE49-F238E27FC236}">
                <a16:creationId xmlns:a16="http://schemas.microsoft.com/office/drawing/2014/main" id="{EC044DCF-1D26-7BBB-71A6-C754E4560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01858" y="0"/>
            <a:ext cx="1518543" cy="151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5D2BD-2810-DE36-B8C7-59B04A366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Regularized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2C758-29B1-FA16-E262-288546F1CF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80B8B2-C14F-41DD-D649-87E691935FBA}"/>
              </a:ext>
            </a:extLst>
          </p:cNvPr>
          <p:cNvSpPr txBox="1">
            <a:spLocks/>
          </p:cNvSpPr>
          <p:nvPr/>
        </p:nvSpPr>
        <p:spPr bwMode="auto">
          <a:xfrm>
            <a:off x="131884" y="1627335"/>
            <a:ext cx="5002824" cy="611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ClrTx/>
            </a:pPr>
            <a:endParaRPr lang="en-US" b="1" kern="0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C044DCF-1D26-7BBB-71A6-C754E4560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01858" y="0"/>
            <a:ext cx="1518543" cy="15185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089728F5-5A6B-3D6A-6761-DF02E8E76EED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 bwMode="auto">
              <a:xfrm>
                <a:off x="205054" y="842025"/>
                <a:ext cx="8066690" cy="3329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57175" indent="-25717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marL="557213" indent="-21431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2pPr>
                <a:lvl3pPr marL="8572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3pPr>
                <a:lvl4pPr marL="12001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5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4pPr>
                <a:lvl5pPr marL="15430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5pPr>
                <a:lvl6pPr marL="18859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2288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25717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29146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>
                  <a:buClrTx/>
                </a:pPr>
                <a:r>
                  <a:rPr lang="en-US" dirty="0"/>
                  <a:t>The penalty term can be one of two forms</a:t>
                </a:r>
              </a:p>
              <a:p>
                <a:pPr lvl="1"/>
                <a:endParaRPr lang="en-US" kern="0" dirty="0"/>
              </a:p>
              <a:p>
                <a:pPr lvl="1"/>
                <a:r>
                  <a:rPr lang="en-US" kern="0" dirty="0"/>
                  <a:t>If the estimates are squ</a:t>
                </a:r>
                <a:r>
                  <a:rPr lang="en-US" dirty="0"/>
                  <a:t>ared this is called </a:t>
                </a:r>
                <a:r>
                  <a:rPr lang="en-US" b="1" i="1" dirty="0"/>
                  <a:t>ridge regression, also L2 regression</a:t>
                </a:r>
                <a:endParaRPr lang="en-US" b="1" i="1" kern="0" dirty="0"/>
              </a:p>
              <a:p>
                <a:pPr marL="0" indent="0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acc>
                            </m:e>
                          </m:nary>
                        </m:e>
                      </m:nary>
                    </m:oMath>
                  </m:oMathPara>
                </a14:m>
                <a:endParaRPr lang="en-US" b="0" kern="0" dirty="0"/>
              </a:p>
              <a:p>
                <a:pPr lvl="1"/>
                <a:endParaRPr lang="en-US" kern="0" dirty="0"/>
              </a:p>
              <a:p>
                <a:pPr lvl="1"/>
                <a:r>
                  <a:rPr lang="en-US" kern="0" dirty="0"/>
                  <a:t>If the estimates are absolute value, this is called </a:t>
                </a:r>
                <a:r>
                  <a:rPr lang="en-US" b="1" i="1" kern="0" dirty="0"/>
                  <a:t>lasso regression</a:t>
                </a:r>
                <a:r>
                  <a:rPr lang="en-US" kern="0" dirty="0"/>
                  <a:t>, or </a:t>
                </a:r>
                <a:r>
                  <a:rPr lang="en-US" b="1" i="1" kern="0" dirty="0"/>
                  <a:t>L1 regression </a:t>
                </a:r>
              </a:p>
              <a:p>
                <a:pPr lvl="1"/>
                <a:endParaRPr lang="en-US" b="1" i="1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089728F5-5A6B-3D6A-6761-DF02E8E76EE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205054" y="842025"/>
                <a:ext cx="8066690" cy="3329384"/>
              </a:xfrm>
              <a:prstGeom prst="rect">
                <a:avLst/>
              </a:prstGeom>
              <a:blipFill>
                <a:blip r:embed="rId4"/>
                <a:stretch>
                  <a:fillRect l="-786" t="-1141" b="-950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06F79C9E-970D-6D9D-C0FB-AF8E7177568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94439" y="3890158"/>
                <a:ext cx="8066690" cy="3329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57175" indent="-25717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marL="557213" indent="-21431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2pPr>
                <a:lvl3pPr marL="8572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3pPr>
                <a:lvl4pPr marL="12001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5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4pPr>
                <a:lvl5pPr marL="15430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5pPr>
                <a:lvl6pPr marL="18859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2288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25717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29146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0" indent="0"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ker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ker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ker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ker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ker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ker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 ker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ker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 ker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 ker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 ker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ker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i="1" ker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US" i="1" ker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ker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 ker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en-US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 kern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b="0" i="1" kern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kern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b="0" i="1" kern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kern="0" dirty="0"/>
              </a:p>
              <a:p>
                <a:pPr lvl="1">
                  <a:buClrTx/>
                </a:pPr>
                <a:endParaRPr lang="en-US" kern="0" dirty="0"/>
              </a:p>
              <a:p>
                <a:pPr lvl="1">
                  <a:buClrTx/>
                </a:pPr>
                <a:endParaRPr lang="en-US" b="1" i="1" kern="0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06F79C9E-970D-6D9D-C0FB-AF8E71775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4439" y="3890158"/>
                <a:ext cx="8066690" cy="3329384"/>
              </a:xfrm>
              <a:prstGeom prst="rect">
                <a:avLst/>
              </a:prstGeom>
              <a:blipFill>
                <a:blip r:embed="rId5"/>
                <a:stretch>
                  <a:fillRect t="-2927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811ABAF1-9365-5B52-87BD-F61DC6382FCD}"/>
              </a:ext>
            </a:extLst>
          </p:cNvPr>
          <p:cNvSpPr/>
          <p:nvPr/>
        </p:nvSpPr>
        <p:spPr bwMode="auto">
          <a:xfrm>
            <a:off x="5134708" y="1982542"/>
            <a:ext cx="1387366" cy="1103587"/>
          </a:xfrm>
          <a:prstGeom prst="ellipse">
            <a:avLst/>
          </a:prstGeom>
          <a:solidFill>
            <a:schemeClr val="accent1">
              <a:alpha val="45105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CF8BCB4-197A-7485-8AD0-AB8FC65E85B3}"/>
              </a:ext>
            </a:extLst>
          </p:cNvPr>
          <p:cNvSpPr/>
          <p:nvPr/>
        </p:nvSpPr>
        <p:spPr bwMode="auto">
          <a:xfrm>
            <a:off x="5021222" y="3829418"/>
            <a:ext cx="1387366" cy="1103587"/>
          </a:xfrm>
          <a:prstGeom prst="ellipse">
            <a:avLst/>
          </a:prstGeom>
          <a:solidFill>
            <a:schemeClr val="accent1">
              <a:alpha val="45105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6069B0-574C-D8C8-78A8-8A9061CBC86C}"/>
              </a:ext>
            </a:extLst>
          </p:cNvPr>
          <p:cNvSpPr txBox="1"/>
          <p:nvPr/>
        </p:nvSpPr>
        <p:spPr>
          <a:xfrm>
            <a:off x="6687886" y="2334280"/>
            <a:ext cx="1864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“ridge penalty”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5AD969-DAC0-0277-183D-8774BA1706B4}"/>
              </a:ext>
            </a:extLst>
          </p:cNvPr>
          <p:cNvSpPr txBox="1"/>
          <p:nvPr/>
        </p:nvSpPr>
        <p:spPr>
          <a:xfrm>
            <a:off x="6553200" y="4193139"/>
            <a:ext cx="18582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“lasso penalty”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8E499C-3AFC-9F42-3D8F-37E14FF8A111}"/>
              </a:ext>
            </a:extLst>
          </p:cNvPr>
          <p:cNvSpPr txBox="1"/>
          <p:nvPr/>
        </p:nvSpPr>
        <p:spPr>
          <a:xfrm>
            <a:off x="801082" y="4954735"/>
            <a:ext cx="7176270" cy="1520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penalty parameter (</a:t>
            </a:r>
            <a:r>
              <a:rPr lang="en-US" sz="1600" dirty="0">
                <a:latin typeface="Symbol" pitchFamily="2" charset="2"/>
                <a:ea typeface="Tahoma" panose="020B0604030504040204" pitchFamily="34" charset="0"/>
                <a:cs typeface="Tahoma" panose="020B0604030504040204" pitchFamily="34" charset="0"/>
              </a:rPr>
              <a:t>l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protects us against overfitting</a:t>
            </a:r>
          </a:p>
          <a:p>
            <a:pPr>
              <a:buNone/>
            </a:pP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typical result of the penalty is to “shrink” the </a:t>
            </a:r>
            <a:r>
              <a:rPr lang="en-US" sz="1600" dirty="0">
                <a:latin typeface="Symbol" pitchFamily="2" charset="2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parameters</a:t>
            </a:r>
          </a:p>
          <a:p>
            <a:pPr>
              <a:buNone/>
            </a:pP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Regularization is also often referred to as </a:t>
            </a:r>
            <a:r>
              <a:rPr lang="en-US" sz="16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shrinkage</a:t>
            </a:r>
          </a:p>
        </p:txBody>
      </p:sp>
    </p:spTree>
    <p:extLst>
      <p:ext uri="{BB962C8B-B14F-4D97-AF65-F5344CB8AC3E}">
        <p14:creationId xmlns:p14="http://schemas.microsoft.com/office/powerpoint/2010/main" val="121025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0" descr="A yellow light bulb with black lines&#10;&#10;Description automatically generated">
            <a:extLst>
              <a:ext uri="{FF2B5EF4-FFF2-40B4-BE49-F238E27FC236}">
                <a16:creationId xmlns:a16="http://schemas.microsoft.com/office/drawing/2014/main" id="{0B5B7CEC-622B-2290-E366-AAC168164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51810" y="592204"/>
            <a:ext cx="1892190" cy="194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0BBDFC-8761-1573-B9A9-D451E193E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points about Regularized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462B6-237C-1C4B-3396-66CB0A90BA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44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D905E93-3AC9-7FE0-B959-A71EB0DCA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7984"/>
            <a:ext cx="7007772" cy="4722031"/>
          </a:xfrm>
        </p:spPr>
        <p:txBody>
          <a:bodyPr/>
          <a:lstStyle/>
          <a:p>
            <a:r>
              <a:rPr lang="en-US" dirty="0"/>
              <a:t>Regularized regression can be used when you have many attributes and don’t have a good way of reducing the total amount</a:t>
            </a:r>
          </a:p>
          <a:p>
            <a:endParaRPr lang="en-US" dirty="0"/>
          </a:p>
          <a:p>
            <a:r>
              <a:rPr lang="en-US" dirty="0"/>
              <a:t>Two types of regularization:</a:t>
            </a:r>
          </a:p>
          <a:p>
            <a:pPr lvl="1"/>
            <a:r>
              <a:rPr lang="en-US" dirty="0"/>
              <a:t>Ridge: uses squared penalty (L2)</a:t>
            </a:r>
          </a:p>
          <a:p>
            <a:pPr lvl="1"/>
            <a:r>
              <a:rPr lang="en-US" dirty="0"/>
              <a:t>Lasso: uses absolute penalty (L1) </a:t>
            </a:r>
          </a:p>
          <a:p>
            <a:pPr lvl="1"/>
            <a:endParaRPr lang="en-US" dirty="0"/>
          </a:p>
          <a:p>
            <a:r>
              <a:rPr lang="en-US" dirty="0"/>
              <a:t>Single parameter (</a:t>
            </a:r>
            <a:r>
              <a:rPr lang="en-US" dirty="0">
                <a:latin typeface="Symbol" pitchFamily="2" charset="2"/>
              </a:rPr>
              <a:t>l</a:t>
            </a:r>
            <a:r>
              <a:rPr lang="en-US" dirty="0"/>
              <a:t>) determines the amount of regularization</a:t>
            </a:r>
          </a:p>
          <a:p>
            <a:pPr lvl="1"/>
            <a:r>
              <a:rPr lang="en-US" dirty="0">
                <a:latin typeface="Symbol" pitchFamily="2" charset="2"/>
              </a:rPr>
              <a:t>l = 0 </a:t>
            </a:r>
            <a:r>
              <a:rPr lang="en-US" dirty="0"/>
              <a:t>means no regularization</a:t>
            </a:r>
          </a:p>
          <a:p>
            <a:pPr lvl="1"/>
            <a:r>
              <a:rPr lang="en-US" dirty="0"/>
              <a:t>Larger</a:t>
            </a:r>
            <a:r>
              <a:rPr lang="en-US" dirty="0">
                <a:latin typeface="Symbol" pitchFamily="2" charset="2"/>
              </a:rPr>
              <a:t> l </a:t>
            </a:r>
            <a:r>
              <a:rPr lang="en-US" dirty="0"/>
              <a:t>is stronger penalty</a:t>
            </a:r>
          </a:p>
          <a:p>
            <a:pPr lvl="1"/>
            <a:r>
              <a:rPr lang="en-US" dirty="0">
                <a:latin typeface="Symbol" pitchFamily="2" charset="2"/>
              </a:rPr>
              <a:t>l </a:t>
            </a:r>
            <a:r>
              <a:rPr lang="en-US" dirty="0"/>
              <a:t>can be determined by cross-validation</a:t>
            </a:r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8507A1-F18E-0C84-9F1E-A092A562F776}"/>
              </a:ext>
            </a:extLst>
          </p:cNvPr>
          <p:cNvSpPr txBox="1"/>
          <p:nvPr/>
        </p:nvSpPr>
        <p:spPr>
          <a:xfrm>
            <a:off x="2830589" y="5812363"/>
            <a:ext cx="2971122" cy="498598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200" b="1" i="0" u="sng" dirty="0" err="1">
                <a:solidFill>
                  <a:srgbClr val="0056B3"/>
                </a:solidFill>
                <a:effectLst/>
                <a:latin typeface="Lucida Console" panose="020B0609040504020204" pitchFamily="49" charset="0"/>
                <a:hlinkClick r:id="rId3" tooltip="sklearn.linear_model"/>
              </a:rPr>
              <a:t>sklearn.linear_model</a:t>
            </a:r>
            <a:r>
              <a:rPr lang="en-US" sz="1200" b="1" i="0" u="sng" dirty="0" err="1">
                <a:solidFill>
                  <a:srgbClr val="212529"/>
                </a:solidFill>
                <a:effectLst/>
                <a:latin typeface="Lucida Console" panose="020B0609040504020204" pitchFamily="49" charset="0"/>
              </a:rPr>
              <a:t>.Lasso</a:t>
            </a:r>
            <a:endParaRPr lang="en-US" sz="1200" b="1" i="0" u="sng" dirty="0">
              <a:solidFill>
                <a:srgbClr val="212529"/>
              </a:solidFill>
              <a:effectLst/>
              <a:latin typeface="Lucida Console" panose="020B0609040504020204" pitchFamily="49" charset="0"/>
            </a:endParaRPr>
          </a:p>
          <a:p>
            <a:pPr>
              <a:buNone/>
            </a:pPr>
            <a:r>
              <a:rPr lang="en-US" sz="1200" b="1" i="0" u="sng" strike="noStrike" dirty="0">
                <a:solidFill>
                  <a:srgbClr val="2878A2"/>
                </a:solidFill>
                <a:effectLst/>
                <a:latin typeface="Lucida Console" panose="020B0609040504020204" pitchFamily="49" charset="0"/>
                <a:hlinkClick r:id="rId4"/>
              </a:rPr>
              <a:t>sklearn.linear_model.Ridge</a:t>
            </a:r>
            <a:endParaRPr lang="en-US" sz="1200" b="1" i="0" u="sng" dirty="0">
              <a:solidFill>
                <a:srgbClr val="212529"/>
              </a:solidFill>
              <a:effectLst/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4891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F4A2D-6B59-BED3-B0BB-DA78AC257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C05F6-596E-389C-4EE1-BE9782762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8229600" cy="3634184"/>
          </a:xfrm>
        </p:spPr>
        <p:txBody>
          <a:bodyPr/>
          <a:lstStyle/>
          <a:p>
            <a:r>
              <a:rPr lang="en-US" dirty="0"/>
              <a:t>One final fun fact about lasso regression</a:t>
            </a:r>
          </a:p>
          <a:p>
            <a:endParaRPr lang="en-US" dirty="0"/>
          </a:p>
          <a:p>
            <a:r>
              <a:rPr lang="en-US" dirty="0"/>
              <a:t>We mentioned that the lasso will “shrink” parameter estimates towards zero</a:t>
            </a:r>
          </a:p>
          <a:p>
            <a:endParaRPr lang="en-US" dirty="0"/>
          </a:p>
          <a:p>
            <a:r>
              <a:rPr lang="en-US" dirty="0"/>
              <a:t>In the lasso case, it will force some of the coefficients to equal exactly zero</a:t>
            </a:r>
          </a:p>
          <a:p>
            <a:endParaRPr lang="en-US" dirty="0"/>
          </a:p>
          <a:p>
            <a:r>
              <a:rPr lang="en-US" dirty="0"/>
              <a:t>This ends up having the same effect as variable selection!  </a:t>
            </a:r>
          </a:p>
          <a:p>
            <a:pPr lvl="1"/>
            <a:r>
              <a:rPr lang="en-US" dirty="0"/>
              <a:t>Lasso is very popular and tends to be very effective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2C48C-88EA-FDCA-4B6D-55424C0B5C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A1DF42-A147-1050-EDC6-0A5A9F07D896}"/>
              </a:ext>
            </a:extLst>
          </p:cNvPr>
          <p:cNvSpPr txBox="1"/>
          <p:nvPr/>
        </p:nvSpPr>
        <p:spPr>
          <a:xfrm>
            <a:off x="1492468" y="5339255"/>
            <a:ext cx="3578800" cy="40011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More details: ISL Chapter 6.2 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C92DA4D-D3AB-9700-9B0C-6066E40F9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131" y="5174703"/>
            <a:ext cx="729214" cy="7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132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1B998-8A0C-373A-1AB7-4EAAA5BC1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273046-B1C8-A5DE-26CC-479B06901A60}"/>
              </a:ext>
            </a:extLst>
          </p:cNvPr>
          <p:cNvSpPr txBox="1"/>
          <p:nvPr/>
        </p:nvSpPr>
        <p:spPr>
          <a:xfrm>
            <a:off x="6001407" y="213360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BF524D-3DDD-CFB2-6C81-903459559B17}"/>
              </a:ext>
            </a:extLst>
          </p:cNvPr>
          <p:cNvSpPr txBox="1"/>
          <p:nvPr/>
        </p:nvSpPr>
        <p:spPr>
          <a:xfrm>
            <a:off x="371470" y="1841212"/>
            <a:ext cx="48002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4 : Regularization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BAA4F5-1412-74BF-3598-D146C1381F6D}"/>
              </a:ext>
            </a:extLst>
          </p:cNvPr>
          <p:cNvSpPr txBox="1"/>
          <p:nvPr/>
        </p:nvSpPr>
        <p:spPr>
          <a:xfrm>
            <a:off x="2643060" y="3028890"/>
            <a:ext cx="5045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Regularization_and_Learning_Curves.ipynb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5673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1B998-8A0C-373A-1AB7-4EAAA5BC1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273046-B1C8-A5DE-26CC-479B06901A60}"/>
              </a:ext>
            </a:extLst>
          </p:cNvPr>
          <p:cNvSpPr txBox="1"/>
          <p:nvPr/>
        </p:nvSpPr>
        <p:spPr>
          <a:xfrm>
            <a:off x="6001407" y="213360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BF524D-3DDD-CFB2-6C81-903459559B17}"/>
              </a:ext>
            </a:extLst>
          </p:cNvPr>
          <p:cNvSpPr txBox="1"/>
          <p:nvPr/>
        </p:nvSpPr>
        <p:spPr>
          <a:xfrm>
            <a:off x="1345325" y="1838593"/>
            <a:ext cx="43350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Intro: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8424276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AF4A8EF7-E323-B856-896A-343FAB1AE5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Inspiration from Biology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97C17349-33BC-02F1-7B07-184A9DF5E6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7772400" cy="48768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Analytic technique inspired by biological nervous systems</a:t>
            </a:r>
          </a:p>
        </p:txBody>
      </p:sp>
      <p:sp>
        <p:nvSpPr>
          <p:cNvPr id="21509" name="Rectangle 4">
            <a:extLst>
              <a:ext uri="{FF2B5EF4-FFF2-40B4-BE49-F238E27FC236}">
                <a16:creationId xmlns:a16="http://schemas.microsoft.com/office/drawing/2014/main" id="{2EC5251D-12B9-4F69-FBCC-90F9892FC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" y="2419350"/>
            <a:ext cx="8288338" cy="397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endParaRPr lang="en-US" altLang="en-US" sz="2600" dirty="0"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en-US" altLang="en-US" sz="2600" dirty="0">
                <a:latin typeface="Tahoma" panose="020B0604030504040204" pitchFamily="34" charset="0"/>
              </a:rPr>
              <a:t>Structure of the </a:t>
            </a: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en-US" sz="2600" dirty="0">
                <a:latin typeface="Tahoma" panose="020B0604030504040204" pitchFamily="34" charset="0"/>
              </a:rPr>
              <a:t>	nervous system:</a:t>
            </a:r>
          </a:p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lang="en-US" altLang="en-US" sz="2200" dirty="0">
              <a:latin typeface="Tahoma" panose="020B0604030504040204" pitchFamily="34" charset="0"/>
            </a:endParaRPr>
          </a:p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lang="en-US" altLang="en-US" sz="2200" dirty="0">
                <a:latin typeface="Tahoma" panose="020B0604030504040204" pitchFamily="34" charset="0"/>
              </a:rPr>
              <a:t>A large number of neurons (information processing units) connected together</a:t>
            </a:r>
          </a:p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lang="en-US" altLang="en-US" sz="2200" dirty="0">
                <a:latin typeface="Tahoma" panose="020B0604030504040204" pitchFamily="34" charset="0"/>
              </a:rPr>
              <a:t>A neuron’s response depends on the states of other neurons it is connected to and to the ‘strength’ of those connections.</a:t>
            </a:r>
          </a:p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lang="en-US" altLang="en-US" sz="2200" dirty="0">
                <a:latin typeface="Tahoma" panose="020B0604030504040204" pitchFamily="34" charset="0"/>
              </a:rPr>
              <a:t>The ‘strengths’ are learned based on experience.</a:t>
            </a:r>
          </a:p>
        </p:txBody>
      </p:sp>
      <p:pic>
        <p:nvPicPr>
          <p:cNvPr id="21510" name="Picture 5" descr="bio synapse">
            <a:extLst>
              <a:ext uri="{FF2B5EF4-FFF2-40B4-BE49-F238E27FC236}">
                <a16:creationId xmlns:a16="http://schemas.microsoft.com/office/drawing/2014/main" id="{E049DF3C-F32D-F212-11A6-FDB1A1A76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"/>
          <a:stretch>
            <a:fillRect/>
          </a:stretch>
        </p:blipFill>
        <p:spPr bwMode="auto">
          <a:xfrm>
            <a:off x="4152900" y="2047696"/>
            <a:ext cx="4305300" cy="213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1" name="Slide Number Placeholder 6">
            <a:extLst>
              <a:ext uri="{FF2B5EF4-FFF2-40B4-BE49-F238E27FC236}">
                <a16:creationId xmlns:a16="http://schemas.microsoft.com/office/drawing/2014/main" id="{DE7EA038-766A-0546-70A4-0CA13D2D8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400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fld id="{CD9F5525-BEA1-1F49-8DEE-7F715522D7F9}" type="slidenum">
              <a:rPr lang="en-US" altLang="en-US" smtClean="0"/>
              <a:pPr/>
              <a:t>48</a:t>
            </a:fld>
            <a:endParaRPr lang="en-US" altLang="en-US" sz="1400"/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>
            <a:extLst>
              <a:ext uri="{FF2B5EF4-FFF2-40B4-BE49-F238E27FC236}">
                <a16:creationId xmlns:a16="http://schemas.microsoft.com/office/drawing/2014/main" id="{E3D7D90E-E3B2-D4F6-F3D0-3EAC82128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From Real to Artificial</a:t>
            </a:r>
          </a:p>
        </p:txBody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2F9FCD02-2DAF-A9C5-9F07-170CFD6C16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  <p:pic>
        <p:nvPicPr>
          <p:cNvPr id="23557" name="Picture 4" descr="bio neurone">
            <a:extLst>
              <a:ext uri="{FF2B5EF4-FFF2-40B4-BE49-F238E27FC236}">
                <a16:creationId xmlns:a16="http://schemas.microsoft.com/office/drawing/2014/main" id="{89251480-E17B-C4EF-6350-1A051F0CC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7"/>
          <a:stretch>
            <a:fillRect/>
          </a:stretch>
        </p:blipFill>
        <p:spPr bwMode="auto">
          <a:xfrm>
            <a:off x="2271713" y="1230313"/>
            <a:ext cx="449580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9" name="Slide Number Placeholder 6">
            <a:extLst>
              <a:ext uri="{FF2B5EF4-FFF2-40B4-BE49-F238E27FC236}">
                <a16:creationId xmlns:a16="http://schemas.microsoft.com/office/drawing/2014/main" id="{61FC93C4-7817-191D-F733-F4C341A52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400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fld id="{CD9F5525-BEA1-1F49-8DEE-7F715522D7F9}" type="slidenum">
              <a:rPr lang="en-US" altLang="en-US" smtClean="0"/>
              <a:pPr/>
              <a:t>49</a:t>
            </a:fld>
            <a:endParaRPr lang="en-US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543735-3EE2-BCAD-6F34-41ADA7223B13}"/>
              </a:ext>
            </a:extLst>
          </p:cNvPr>
          <p:cNvSpPr txBox="1"/>
          <p:nvPr/>
        </p:nvSpPr>
        <p:spPr>
          <a:xfrm>
            <a:off x="1664758" y="4384229"/>
            <a:ext cx="481222" cy="276999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FB9946-CC2E-EB66-F2B3-26E28640A22D}"/>
              </a:ext>
            </a:extLst>
          </p:cNvPr>
          <p:cNvSpPr txBox="1"/>
          <p:nvPr/>
        </p:nvSpPr>
        <p:spPr>
          <a:xfrm>
            <a:off x="1727625" y="6262300"/>
            <a:ext cx="481222" cy="276999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55E92A-1E27-FA7C-7A22-3880651D2C85}"/>
              </a:ext>
            </a:extLst>
          </p:cNvPr>
          <p:cNvSpPr txBox="1"/>
          <p:nvPr/>
        </p:nvSpPr>
        <p:spPr>
          <a:xfrm>
            <a:off x="6749426" y="4821146"/>
            <a:ext cx="853952" cy="276999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prediction</a:t>
            </a:r>
          </a:p>
        </p:txBody>
      </p:sp>
      <p:pic>
        <p:nvPicPr>
          <p:cNvPr id="7" name="Picture 4" descr="https://encrypted-tbn3.gstatic.com/images?q=tbn:ANd9GcT3ULB3vvTSVLK9mUQlL4qALrBaKKeE9mOTsJROaS3TfhFyTKUn">
            <a:hlinkClick r:id="rId4"/>
            <a:extLst>
              <a:ext uri="{FF2B5EF4-FFF2-40B4-BE49-F238E27FC236}">
                <a16:creationId xmlns:a16="http://schemas.microsoft.com/office/drawing/2014/main" id="{FD852F79-C98A-98AE-1DBD-B2F9B81FA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713" y="4276725"/>
            <a:ext cx="6053137" cy="22764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509E8B-9565-E0FB-692F-68BF74125921}"/>
              </a:ext>
            </a:extLst>
          </p:cNvPr>
          <p:cNvSpPr txBox="1"/>
          <p:nvPr/>
        </p:nvSpPr>
        <p:spPr>
          <a:xfrm>
            <a:off x="1676580" y="4742778"/>
            <a:ext cx="481222" cy="276999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43135D-1678-420C-9AF2-84F9BD89514A}"/>
              </a:ext>
            </a:extLst>
          </p:cNvPr>
          <p:cNvSpPr txBox="1"/>
          <p:nvPr/>
        </p:nvSpPr>
        <p:spPr>
          <a:xfrm>
            <a:off x="7097561" y="4276725"/>
            <a:ext cx="1618566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Predicted probabilities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44211-D7B1-1BCF-6B86-14D95D6C8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5701"/>
            <a:ext cx="8229600" cy="729214"/>
          </a:xfrm>
        </p:spPr>
        <p:txBody>
          <a:bodyPr/>
          <a:lstStyle/>
          <a:p>
            <a:r>
              <a:rPr lang="en-US" dirty="0"/>
              <a:t>Linear Discriminant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591EC-B824-65A1-4247-E09AECE59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332" y="754915"/>
            <a:ext cx="6563710" cy="495140"/>
          </a:xfrm>
        </p:spPr>
        <p:txBody>
          <a:bodyPr/>
          <a:lstStyle/>
          <a:p>
            <a:r>
              <a:rPr lang="en-US" dirty="0"/>
              <a:t>Linear discriminant: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8E520-2E3E-6F6C-34FB-EBA880C10B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2D424E-728B-0BF3-71AC-043F356225A0}"/>
              </a:ext>
            </a:extLst>
          </p:cNvPr>
          <p:cNvSpPr txBox="1"/>
          <p:nvPr/>
        </p:nvSpPr>
        <p:spPr>
          <a:xfrm>
            <a:off x="1361091" y="1356295"/>
            <a:ext cx="1428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Class(x) =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D0D490-F844-6534-DCAA-E0BB1E757614}"/>
              </a:ext>
            </a:extLst>
          </p:cNvPr>
          <p:cNvSpPr txBox="1"/>
          <p:nvPr/>
        </p:nvSpPr>
        <p:spPr>
          <a:xfrm>
            <a:off x="3209290" y="1206160"/>
            <a:ext cx="4503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 if 1.0×𝐴𝑔𝑒 −1.5×𝐵𝑎𝑙𝑎𝑛𝑐𝑒+ 60 &gt;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716497-666F-19B9-079F-F677D3C4FDB5}"/>
                  </a:ext>
                </a:extLst>
              </p:cNvPr>
              <p:cNvSpPr txBox="1"/>
              <p:nvPr/>
            </p:nvSpPr>
            <p:spPr>
              <a:xfrm>
                <a:off x="3200401" y="1672287"/>
                <a:ext cx="4417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indent="0" algn="l">
                  <a:buNone/>
                </a:pPr>
                <a:r>
                  <a:rPr 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∘</m:t>
                    </m:r>
                  </m:oMath>
                </a14:m>
                <a:r>
                  <a:rPr 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if 1.0×𝐴𝑔𝑒 −1.5×𝐵𝑎𝑙𝑎𝑛𝑐𝑒+ 60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716497-666F-19B9-079F-F677D3C4F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1" y="1672287"/>
                <a:ext cx="4417107" cy="400110"/>
              </a:xfrm>
              <a:prstGeom prst="rect">
                <a:avLst/>
              </a:prstGeom>
              <a:blipFill>
                <a:blip r:embed="rId3"/>
                <a:stretch>
                  <a:fillRect t="-9091" r="-575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>
            <a:extLst>
              <a:ext uri="{FF2B5EF4-FFF2-40B4-BE49-F238E27FC236}">
                <a16:creationId xmlns:a16="http://schemas.microsoft.com/office/drawing/2014/main" id="{E92CA476-A04A-0807-75DF-5A7EA49BDDA5}"/>
              </a:ext>
            </a:extLst>
          </p:cNvPr>
          <p:cNvSpPr/>
          <p:nvPr/>
        </p:nvSpPr>
        <p:spPr bwMode="auto">
          <a:xfrm>
            <a:off x="2789687" y="1198640"/>
            <a:ext cx="410714" cy="873757"/>
          </a:xfrm>
          <a:prstGeom prst="rightBrace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7848B04-CE93-BF2E-79CE-46458BC8D0DD}"/>
              </a:ext>
            </a:extLst>
          </p:cNvPr>
          <p:cNvSpPr txBox="1">
            <a:spLocks/>
          </p:cNvSpPr>
          <p:nvPr/>
        </p:nvSpPr>
        <p:spPr bwMode="auto">
          <a:xfrm>
            <a:off x="336332" y="2318693"/>
            <a:ext cx="8555420" cy="2639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ClrTx/>
            </a:pPr>
            <a:r>
              <a:rPr lang="en-US" kern="0" dirty="0"/>
              <a:t>Linear discriminants:</a:t>
            </a:r>
          </a:p>
          <a:p>
            <a:pPr lvl="1">
              <a:buClrTx/>
            </a:pPr>
            <a:r>
              <a:rPr lang="en-US" kern="0" dirty="0"/>
              <a:t>Are a parameterized model: the weights of the linear function are the parameters determined by the algorithm</a:t>
            </a:r>
          </a:p>
          <a:p>
            <a:pPr lvl="1">
              <a:buClrTx/>
            </a:pPr>
            <a:r>
              <a:rPr lang="en-US" kern="0" dirty="0"/>
              <a:t>Creates a single mathematical function in all of the parameters to determine the class, rather than a disjointed collection of rules that trees do</a:t>
            </a:r>
          </a:p>
          <a:p>
            <a:pPr lvl="2">
              <a:buClrTx/>
            </a:pPr>
            <a:r>
              <a:rPr lang="en-US" kern="0" dirty="0"/>
              <a:t>This can be a pro or con for interpretability</a:t>
            </a:r>
          </a:p>
          <a:p>
            <a:pPr lvl="1">
              <a:buClrTx/>
            </a:pPr>
            <a:r>
              <a:rPr lang="en-US" kern="0" dirty="0"/>
              <a:t>Good when</a:t>
            </a:r>
          </a:p>
          <a:p>
            <a:pPr lvl="2">
              <a:buClrTx/>
            </a:pPr>
            <a:r>
              <a:rPr lang="en-US" kern="0" dirty="0"/>
              <a:t>You believe the relationship might be linear</a:t>
            </a:r>
          </a:p>
          <a:p>
            <a:pPr lvl="2">
              <a:buClrTx/>
            </a:pPr>
            <a:r>
              <a:rPr lang="en-US" kern="0" dirty="0"/>
              <a:t>You have smaller data sets</a:t>
            </a:r>
          </a:p>
          <a:p>
            <a:pPr lvl="1">
              <a:buClrTx/>
            </a:pPr>
            <a:r>
              <a:rPr lang="en-US" kern="0" dirty="0"/>
              <a:t>Complexity can be increased by incorporating quadratic or higher degree polynomials.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55964-BDF9-2567-B897-C60FF4AA723E}"/>
              </a:ext>
            </a:extLst>
          </p:cNvPr>
          <p:cNvSpPr txBox="1"/>
          <p:nvPr/>
        </p:nvSpPr>
        <p:spPr>
          <a:xfrm>
            <a:off x="1397876" y="6106725"/>
            <a:ext cx="6631944" cy="276999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007020"/>
                </a:solidFill>
                <a:effectLst/>
                <a:latin typeface="Lucida Console" panose="020B0609040504020204" pitchFamily="49" charset="0"/>
              </a:rPr>
              <a:t>from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 err="1">
                <a:solidFill>
                  <a:srgbClr val="0E84B5"/>
                </a:solidFill>
                <a:effectLst/>
                <a:latin typeface="Lucida Console" panose="020B0609040504020204" pitchFamily="49" charset="0"/>
              </a:rPr>
              <a:t>sklearn.discriminant_analysis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solidFill>
                  <a:srgbClr val="007020"/>
                </a:solidFill>
                <a:effectLst/>
                <a:latin typeface="Lucida Console" panose="020B0609040504020204" pitchFamily="49" charset="0"/>
              </a:rPr>
              <a:t>import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effectLst/>
                <a:latin typeface="Lucida Console" panose="020B0609040504020204" pitchFamily="49" charset="0"/>
              </a:rPr>
              <a:t>LinearDiscriminantAnalysis</a:t>
            </a:r>
            <a:endParaRPr lang="en-US" sz="2000" dirty="0">
              <a:latin typeface="Lucida Console" panose="020B060904050402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70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Rectangle 2">
            <a:extLst>
              <a:ext uri="{FF2B5EF4-FFF2-40B4-BE49-F238E27FC236}">
                <a16:creationId xmlns:a16="http://schemas.microsoft.com/office/drawing/2014/main" id="{29B00978-CC47-E8A1-E141-24D7F4B461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Nodes: A Closer Look</a:t>
            </a:r>
          </a:p>
        </p:txBody>
      </p:sp>
      <p:sp>
        <p:nvSpPr>
          <p:cNvPr id="25606" name="Text Box 3">
            <a:extLst>
              <a:ext uri="{FF2B5EF4-FFF2-40B4-BE49-F238E27FC236}">
                <a16:creationId xmlns:a16="http://schemas.microsoft.com/office/drawing/2014/main" id="{C8F2A44B-3C32-4918-0B52-2EE2523CB2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276600"/>
            <a:ext cx="926857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pPr>
              <a:buNone/>
            </a:pPr>
            <a:r>
              <a:rPr lang="en-US" altLang="en-US" sz="2000" dirty="0">
                <a:solidFill>
                  <a:srgbClr val="0000FF"/>
                </a:solidFill>
                <a:latin typeface="Arial" panose="020B0604020202020204" pitchFamily="34" charset="0"/>
              </a:rPr>
              <a:t> </a:t>
            </a:r>
          </a:p>
          <a:p>
            <a:pPr>
              <a:buNone/>
            </a:pPr>
            <a:r>
              <a:rPr lang="en-US" altLang="en-US" sz="2000" dirty="0">
                <a:solidFill>
                  <a:schemeClr val="accent2"/>
                </a:solidFill>
                <a:latin typeface="Arial" panose="020B0604020202020204" pitchFamily="34" charset="0"/>
              </a:rPr>
              <a:t>Input</a:t>
            </a:r>
          </a:p>
          <a:p>
            <a:pPr>
              <a:buNone/>
            </a:pPr>
            <a:r>
              <a:rPr lang="en-US" altLang="en-US" sz="2000" dirty="0">
                <a:solidFill>
                  <a:schemeClr val="accent2"/>
                </a:solidFill>
                <a:latin typeface="Arial" panose="020B0604020202020204" pitchFamily="34" charset="0"/>
              </a:rPr>
              <a:t>values</a:t>
            </a:r>
          </a:p>
          <a:p>
            <a:pPr>
              <a:buNone/>
            </a:pPr>
            <a:endParaRPr lang="en-US" altLang="en-US" sz="200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grpSp>
        <p:nvGrpSpPr>
          <p:cNvPr id="25607" name="Group 4">
            <a:extLst>
              <a:ext uri="{FF2B5EF4-FFF2-40B4-BE49-F238E27FC236}">
                <a16:creationId xmlns:a16="http://schemas.microsoft.com/office/drawing/2014/main" id="{186065B3-F145-D6FC-023E-684CADD60412}"/>
              </a:ext>
            </a:extLst>
          </p:cNvPr>
          <p:cNvGrpSpPr>
            <a:grpSpLocks/>
          </p:cNvGrpSpPr>
          <p:nvPr/>
        </p:nvGrpSpPr>
        <p:grpSpPr bwMode="auto">
          <a:xfrm>
            <a:off x="706437" y="1066602"/>
            <a:ext cx="7980363" cy="5448300"/>
            <a:chOff x="480" y="528"/>
            <a:chExt cx="5027" cy="3432"/>
          </a:xfrm>
        </p:grpSpPr>
        <p:grpSp>
          <p:nvGrpSpPr>
            <p:cNvPr id="25609" name="Group 5">
              <a:extLst>
                <a:ext uri="{FF2B5EF4-FFF2-40B4-BE49-F238E27FC236}">
                  <a16:creationId xmlns:a16="http://schemas.microsoft.com/office/drawing/2014/main" id="{02575344-ED98-F24B-40BF-29157990EE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" y="1152"/>
              <a:ext cx="5027" cy="2508"/>
              <a:chOff x="480" y="1152"/>
              <a:chExt cx="5027" cy="2508"/>
            </a:xfrm>
          </p:grpSpPr>
          <p:sp>
            <p:nvSpPr>
              <p:cNvPr id="25611" name="Oval 6">
                <a:extLst>
                  <a:ext uri="{FF2B5EF4-FFF2-40B4-BE49-F238E27FC236}">
                    <a16:creationId xmlns:a16="http://schemas.microsoft.com/office/drawing/2014/main" id="{1B446E10-4453-D8FB-3E4F-B77F582475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4" y="1920"/>
                <a:ext cx="576" cy="57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612" name="Rectangle 7">
                <a:extLst>
                  <a:ext uri="{FF2B5EF4-FFF2-40B4-BE49-F238E27FC236}">
                    <a16:creationId xmlns:a16="http://schemas.microsoft.com/office/drawing/2014/main" id="{D2F55E1F-D0CA-7F20-894C-4C9C990D9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920"/>
                <a:ext cx="576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613" name="Oval 8">
                <a:extLst>
                  <a:ext uri="{FF2B5EF4-FFF2-40B4-BE49-F238E27FC236}">
                    <a16:creationId xmlns:a16="http://schemas.microsoft.com/office/drawing/2014/main" id="{5C9F7289-F42D-FCC7-3781-E954D0E45D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29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614" name="Oval 9">
                <a:extLst>
                  <a:ext uri="{FF2B5EF4-FFF2-40B4-BE49-F238E27FC236}">
                    <a16:creationId xmlns:a16="http://schemas.microsoft.com/office/drawing/2014/main" id="{2263BDE7-4164-0C3E-B10B-589D6C47AB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321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615" name="Oval 10">
                <a:extLst>
                  <a:ext uri="{FF2B5EF4-FFF2-40B4-BE49-F238E27FC236}">
                    <a16:creationId xmlns:a16="http://schemas.microsoft.com/office/drawing/2014/main" id="{67AAFF50-AB74-3797-2B4F-0A79E323EA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160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616" name="AutoShape 11">
                <a:extLst>
                  <a:ext uri="{FF2B5EF4-FFF2-40B4-BE49-F238E27FC236}">
                    <a16:creationId xmlns:a16="http://schemas.microsoft.com/office/drawing/2014/main" id="{ABA19F6D-814D-647C-F98B-B92ECDE954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" y="1152"/>
                <a:ext cx="192" cy="2304"/>
              </a:xfrm>
              <a:prstGeom prst="leftBrace">
                <a:avLst>
                  <a:gd name="adj1" fmla="val 100000"/>
                  <a:gd name="adj2" fmla="val 50000"/>
                </a:avLst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617" name="Text Box 12">
                <a:extLst>
                  <a:ext uri="{FF2B5EF4-FFF2-40B4-BE49-F238E27FC236}">
                    <a16:creationId xmlns:a16="http://schemas.microsoft.com/office/drawing/2014/main" id="{D67B7BBD-BECF-3935-1237-D8FB02693F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672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2000">
                    <a:solidFill>
                      <a:srgbClr val="333399"/>
                    </a:solidFill>
                    <a:latin typeface="Arial" panose="020B0604020202020204" pitchFamily="34" charset="0"/>
                  </a:rPr>
                  <a:t>weights</a:t>
                </a:r>
              </a:p>
            </p:txBody>
          </p:sp>
          <p:sp>
            <p:nvSpPr>
              <p:cNvPr id="25618" name="Text Box 13">
                <a:extLst>
                  <a:ext uri="{FF2B5EF4-FFF2-40B4-BE49-F238E27FC236}">
                    <a16:creationId xmlns:a16="http://schemas.microsoft.com/office/drawing/2014/main" id="{AA83819A-2BD4-DA81-96B9-4A56321F3F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32" y="2097"/>
                <a:ext cx="511" cy="19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buNone/>
                </a:pPr>
                <a:r>
                  <a:rPr lang="en-US" altLang="en-US" sz="1400" dirty="0">
                    <a:solidFill>
                      <a:srgbClr val="333399"/>
                    </a:solidFill>
                    <a:latin typeface="Arial" panose="020B0604020202020204" pitchFamily="34" charset="0"/>
                  </a:rPr>
                  <a:t>function</a:t>
                </a:r>
              </a:p>
            </p:txBody>
          </p:sp>
          <p:sp>
            <p:nvSpPr>
              <p:cNvPr id="25621" name="Text Box 16">
                <a:extLst>
                  <a:ext uri="{FF2B5EF4-FFF2-40B4-BE49-F238E27FC236}">
                    <a16:creationId xmlns:a16="http://schemas.microsoft.com/office/drawing/2014/main" id="{DD3D4DA0-51A6-9E5B-8992-59FEF243B0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47" y="1584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GB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25622" name="Text Box 17">
                <a:extLst>
                  <a:ext uri="{FF2B5EF4-FFF2-40B4-BE49-F238E27FC236}">
                    <a16:creationId xmlns:a16="http://schemas.microsoft.com/office/drawing/2014/main" id="{E10420AF-6291-0F38-2F62-85BBD1C06E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13" y="2050"/>
                <a:ext cx="194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buNone/>
                </a:pPr>
                <a:r>
                  <a:rPr lang="en-US" altLang="en-US" sz="2000" dirty="0">
                    <a:solidFill>
                      <a:srgbClr val="333399"/>
                    </a:solidFill>
                    <a:latin typeface="Arial" panose="020B0604020202020204" pitchFamily="34" charset="0"/>
                  </a:rPr>
                  <a:t>y</a:t>
                </a:r>
              </a:p>
            </p:txBody>
          </p:sp>
          <p:sp>
            <p:nvSpPr>
              <p:cNvPr id="25623" name="Line 18">
                <a:extLst>
                  <a:ext uri="{FF2B5EF4-FFF2-40B4-BE49-F238E27FC236}">
                    <a16:creationId xmlns:a16="http://schemas.microsoft.com/office/drawing/2014/main" id="{64A0D842-7D7E-4186-0456-F9A5CF61BA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2" y="2208"/>
                <a:ext cx="5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24" name="Line 19">
                <a:extLst>
                  <a:ext uri="{FF2B5EF4-FFF2-40B4-BE49-F238E27FC236}">
                    <a16:creationId xmlns:a16="http://schemas.microsoft.com/office/drawing/2014/main" id="{37CA3A7C-02AB-D3B8-9E66-9E97C6C415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1344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25" name="Line 20">
                <a:extLst>
                  <a:ext uri="{FF2B5EF4-FFF2-40B4-BE49-F238E27FC236}">
                    <a16:creationId xmlns:a16="http://schemas.microsoft.com/office/drawing/2014/main" id="{ECF4649A-F067-61A5-30A9-BB3F578148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208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26" name="Line 21">
                <a:extLst>
                  <a:ext uri="{FF2B5EF4-FFF2-40B4-BE49-F238E27FC236}">
                    <a16:creationId xmlns:a16="http://schemas.microsoft.com/office/drawing/2014/main" id="{05EAED22-0926-65EA-0B0A-8D1C01D032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3264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27" name="Line 22">
                <a:extLst>
                  <a:ext uri="{FF2B5EF4-FFF2-40B4-BE49-F238E27FC236}">
                    <a16:creationId xmlns:a16="http://schemas.microsoft.com/office/drawing/2014/main" id="{D3BFC0A9-B864-93A7-2DE1-BB674AD39F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64" y="2496"/>
                <a:ext cx="912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28" name="Line 23">
                <a:extLst>
                  <a:ext uri="{FF2B5EF4-FFF2-40B4-BE49-F238E27FC236}">
                    <a16:creationId xmlns:a16="http://schemas.microsoft.com/office/drawing/2014/main" id="{B2A5A120-9530-97DC-48AE-134DEBDFD0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2208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29" name="Line 24">
                <a:extLst>
                  <a:ext uri="{FF2B5EF4-FFF2-40B4-BE49-F238E27FC236}">
                    <a16:creationId xmlns:a16="http://schemas.microsoft.com/office/drawing/2014/main" id="{4C206564-53E1-1D00-D46B-A7A2BF80F7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1392"/>
                <a:ext cx="81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30" name="Line 25">
                <a:extLst>
                  <a:ext uri="{FF2B5EF4-FFF2-40B4-BE49-F238E27FC236}">
                    <a16:creationId xmlns:a16="http://schemas.microsoft.com/office/drawing/2014/main" id="{F79AD32D-3D79-6C1E-CEF3-A1B45E3553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208"/>
                <a:ext cx="8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31" name="Text Box 26">
                <a:extLst>
                  <a:ext uri="{FF2B5EF4-FFF2-40B4-BE49-F238E27FC236}">
                    <a16:creationId xmlns:a16="http://schemas.microsoft.com/office/drawing/2014/main" id="{1F317D22-FE0D-835D-E3CA-75CE96D5C2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" y="1152"/>
                <a:ext cx="28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i="1">
                    <a:latin typeface="Arial" panose="020B0604020202020204" pitchFamily="34" charset="0"/>
                  </a:rPr>
                  <a:t>x</a:t>
                </a:r>
                <a:r>
                  <a:rPr lang="en-US" altLang="en-US" i="1" baseline="-25000">
                    <a:latin typeface="Arial" panose="020B0604020202020204" pitchFamily="34" charset="0"/>
                  </a:rPr>
                  <a:t>1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5632" name="Text Box 27">
                <a:extLst>
                  <a:ext uri="{FF2B5EF4-FFF2-40B4-BE49-F238E27FC236}">
                    <a16:creationId xmlns:a16="http://schemas.microsoft.com/office/drawing/2014/main" id="{B1E9589E-6188-9463-998D-0326049AF6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" y="2064"/>
                <a:ext cx="28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i="1">
                    <a:latin typeface="Arial" panose="020B0604020202020204" pitchFamily="34" charset="0"/>
                  </a:rPr>
                  <a:t>x</a:t>
                </a:r>
                <a:r>
                  <a:rPr lang="en-US" altLang="en-US" i="1" baseline="-25000">
                    <a:latin typeface="Arial" panose="020B0604020202020204" pitchFamily="34" charset="0"/>
                  </a:rPr>
                  <a:t>2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5633" name="Text Box 28">
                <a:extLst>
                  <a:ext uri="{FF2B5EF4-FFF2-40B4-BE49-F238E27FC236}">
                    <a16:creationId xmlns:a16="http://schemas.microsoft.com/office/drawing/2014/main" id="{A5EC3E2F-50A4-F45C-02B1-FECF33161F0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" y="3120"/>
                <a:ext cx="31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i="1">
                    <a:latin typeface="Arial" panose="020B0604020202020204" pitchFamily="34" charset="0"/>
                  </a:rPr>
                  <a:t>x</a:t>
                </a:r>
                <a:r>
                  <a:rPr lang="en-US" altLang="en-US" i="1" baseline="-25000">
                    <a:latin typeface="Arial" panose="020B0604020202020204" pitchFamily="34" charset="0"/>
                  </a:rPr>
                  <a:t>m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5634" name="Text Box 29">
                <a:extLst>
                  <a:ext uri="{FF2B5EF4-FFF2-40B4-BE49-F238E27FC236}">
                    <a16:creationId xmlns:a16="http://schemas.microsoft.com/office/drawing/2014/main" id="{F489B777-5D9B-296E-C648-134B6C87C63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2064"/>
                <a:ext cx="326" cy="28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i="1">
                    <a:latin typeface="Arial" panose="020B0604020202020204" pitchFamily="34" charset="0"/>
                  </a:rPr>
                  <a:t>w</a:t>
                </a:r>
                <a:r>
                  <a:rPr lang="en-US" altLang="en-US" i="1" baseline="-25000">
                    <a:latin typeface="Arial" panose="020B0604020202020204" pitchFamily="34" charset="0"/>
                  </a:rPr>
                  <a:t>2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5635" name="Text Box 30">
                <a:extLst>
                  <a:ext uri="{FF2B5EF4-FFF2-40B4-BE49-F238E27FC236}">
                    <a16:creationId xmlns:a16="http://schemas.microsoft.com/office/drawing/2014/main" id="{04E4C5F7-E8E2-C755-5217-330C1978A7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0" y="3120"/>
                <a:ext cx="362" cy="28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i="1">
                    <a:latin typeface="Arial" panose="020B0604020202020204" pitchFamily="34" charset="0"/>
                  </a:rPr>
                  <a:t>w</a:t>
                </a:r>
                <a:r>
                  <a:rPr lang="en-US" altLang="en-US" i="1" baseline="-25000">
                    <a:latin typeface="Arial" panose="020B0604020202020204" pitchFamily="34" charset="0"/>
                  </a:rPr>
                  <a:t>m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5636" name="Text Box 31">
                <a:extLst>
                  <a:ext uri="{FF2B5EF4-FFF2-40B4-BE49-F238E27FC236}">
                    <a16:creationId xmlns:a16="http://schemas.microsoft.com/office/drawing/2014/main" id="{C9078277-F5FF-4AC7-2CD4-B8B254A2B5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1200"/>
                <a:ext cx="326" cy="28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i="1">
                    <a:latin typeface="Arial" panose="020B0604020202020204" pitchFamily="34" charset="0"/>
                  </a:rPr>
                  <a:t>w</a:t>
                </a:r>
                <a:r>
                  <a:rPr lang="en-US" altLang="en-US" i="1" baseline="-25000">
                    <a:latin typeface="Arial" panose="020B0604020202020204" pitchFamily="34" charset="0"/>
                  </a:rPr>
                  <a:t>1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5637" name="Oval 32">
                <a:extLst>
                  <a:ext uri="{FF2B5EF4-FFF2-40B4-BE49-F238E27FC236}">
                    <a16:creationId xmlns:a16="http://schemas.microsoft.com/office/drawing/2014/main" id="{BE27561D-2F79-1005-28B3-9737EE0426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1200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25638" name="Line 33">
                <a:extLst>
                  <a:ext uri="{FF2B5EF4-FFF2-40B4-BE49-F238E27FC236}">
                    <a16:creationId xmlns:a16="http://schemas.microsoft.com/office/drawing/2014/main" id="{3E37F8EE-2D45-15DA-390A-550F98C101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4" y="1296"/>
                <a:ext cx="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5610" name="Oval 36">
              <a:extLst>
                <a:ext uri="{FF2B5EF4-FFF2-40B4-BE49-F238E27FC236}">
                  <a16:creationId xmlns:a16="http://schemas.microsoft.com/office/drawing/2014/main" id="{B33B050E-1957-B0D3-2D7E-9D4954E6D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" y="528"/>
              <a:ext cx="4044" cy="3432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25608" name="Slide Number Placeholder 37">
            <a:extLst>
              <a:ext uri="{FF2B5EF4-FFF2-40B4-BE49-F238E27FC236}">
                <a16:creationId xmlns:a16="http://schemas.microsoft.com/office/drawing/2014/main" id="{F2E92229-3228-38EC-A4AF-E233CD2E1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fld id="{F60550E3-A69A-5249-BA99-9381D674C719}" type="slidenum">
              <a:rPr lang="en-US" altLang="en-US" sz="1400"/>
              <a:pPr/>
              <a:t>50</a:t>
            </a:fld>
            <a:endParaRPr lang="en-US" altLang="en-US" sz="1400"/>
          </a:p>
        </p:txBody>
      </p:sp>
      <p:sp>
        <p:nvSpPr>
          <p:cNvPr id="2" name="Text Box 13">
            <a:extLst>
              <a:ext uri="{FF2B5EF4-FFF2-40B4-BE49-F238E27FC236}">
                <a16:creationId xmlns:a16="http://schemas.microsoft.com/office/drawing/2014/main" id="{687E3403-B76E-6E34-B77A-7768FE4AF9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5576" y="3557588"/>
            <a:ext cx="681597" cy="30777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pPr>
              <a:buNone/>
            </a:pPr>
            <a:r>
              <a:rPr lang="en-US" altLang="en-US" sz="1400" dirty="0">
                <a:solidFill>
                  <a:srgbClr val="333399"/>
                </a:solidFill>
                <a:latin typeface="Arial" panose="020B0604020202020204" pitchFamily="34" charset="0"/>
              </a:rPr>
              <a:t>output</a:t>
            </a:r>
          </a:p>
        </p:txBody>
      </p:sp>
      <p:sp>
        <p:nvSpPr>
          <p:cNvPr id="3" name="Text Box 13">
            <a:extLst>
              <a:ext uri="{FF2B5EF4-FFF2-40B4-BE49-F238E27FC236}">
                <a16:creationId xmlns:a16="http://schemas.microsoft.com/office/drawing/2014/main" id="{DD4C27EC-52F0-D531-3D3A-1C46C1FEBB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487" y="2057202"/>
            <a:ext cx="513282" cy="30777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pPr>
              <a:buNone/>
            </a:pPr>
            <a:r>
              <a:rPr lang="en-US" altLang="en-US" sz="1400" dirty="0">
                <a:solidFill>
                  <a:srgbClr val="333399"/>
                </a:solidFill>
                <a:latin typeface="Arial" panose="020B0604020202020204" pitchFamily="34" charset="0"/>
              </a:rPr>
              <a:t>bias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B75B7B-C2C0-9208-CECF-B1CB06664712}"/>
              </a:ext>
            </a:extLst>
          </p:cNvPr>
          <p:cNvSpPr txBox="1"/>
          <p:nvPr/>
        </p:nvSpPr>
        <p:spPr>
          <a:xfrm>
            <a:off x="5173128" y="4358027"/>
            <a:ext cx="25193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Perceptron:</a:t>
            </a:r>
          </a:p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fairly simple model similar to logistic regression</a:t>
            </a:r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0DDE29FD-E078-55D1-F557-E308910511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Neural Network: Architecture</a:t>
            </a:r>
          </a:p>
        </p:txBody>
      </p:sp>
      <p:sp>
        <p:nvSpPr>
          <p:cNvPr id="33795" name="Content Placeholder 46">
            <a:extLst>
              <a:ext uri="{FF2B5EF4-FFF2-40B4-BE49-F238E27FC236}">
                <a16:creationId xmlns:a16="http://schemas.microsoft.com/office/drawing/2014/main" id="{FAF950B5-5AF9-DD85-108B-CA3D8477E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4381500"/>
            <a:ext cx="7772400" cy="1371600"/>
          </a:xfrm>
        </p:spPr>
        <p:txBody>
          <a:bodyPr/>
          <a:lstStyle/>
          <a:p>
            <a:pPr eaLnBrk="1" hangingPunct="1"/>
            <a:r>
              <a:rPr lang="en-US" altLang="en-US" sz="2400" dirty="0">
                <a:ea typeface="ＭＳ Ｐゴシック" panose="020B0600070205080204" pitchFamily="34" charset="-128"/>
              </a:rPr>
              <a:t>Big idea: several simple models working together to model a complex function</a:t>
            </a:r>
          </a:p>
          <a:p>
            <a:pPr eaLnBrk="1" hangingPunct="1"/>
            <a:r>
              <a:rPr lang="en-US" altLang="en-US" sz="2400" dirty="0">
                <a:ea typeface="ＭＳ Ｐゴシック" panose="020B0600070205080204" pitchFamily="34" charset="-128"/>
              </a:rPr>
              <a:t>How many layers?  Nodes?  What is the function?</a:t>
            </a:r>
          </a:p>
          <a:p>
            <a:pPr eaLnBrk="1" hangingPunct="1"/>
            <a:r>
              <a:rPr lang="en-US" altLang="en-US" sz="2400" dirty="0">
                <a:ea typeface="ＭＳ Ｐゴシック" panose="020B0600070205080204" pitchFamily="34" charset="-128"/>
              </a:rPr>
              <a:t>Multi-layer perceptron</a:t>
            </a:r>
          </a:p>
        </p:txBody>
      </p:sp>
      <p:sp>
        <p:nvSpPr>
          <p:cNvPr id="33796" name="Footer Placeholder 3">
            <a:extLst>
              <a:ext uri="{FF2B5EF4-FFF2-40B4-BE49-F238E27FC236}">
                <a16:creationId xmlns:a16="http://schemas.microsoft.com/office/drawing/2014/main" id="{2434E2E5-8260-21C6-BEC6-F9591174C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3124200" y="6477000"/>
            <a:ext cx="289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 smtClean="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r>
              <a:rPr lang="en-US"/>
              <a:t>Data Mining - 2011 - Volinsky - Columbia University</a:t>
            </a:r>
            <a:endParaRPr lang="en-US" altLang="en-US" sz="90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6181898F-2A98-29CB-C775-DE44CFD7CC07}"/>
              </a:ext>
            </a:extLst>
          </p:cNvPr>
          <p:cNvGrpSpPr>
            <a:grpSpLocks/>
          </p:cNvGrpSpPr>
          <p:nvPr/>
        </p:nvGrpSpPr>
        <p:grpSpPr bwMode="auto">
          <a:xfrm>
            <a:off x="911225" y="1047750"/>
            <a:ext cx="7285038" cy="3679825"/>
            <a:chOff x="574" y="660"/>
            <a:chExt cx="4589" cy="2318"/>
          </a:xfrm>
        </p:grpSpPr>
        <p:grpSp>
          <p:nvGrpSpPr>
            <p:cNvPr id="33800" name="Group 5">
              <a:extLst>
                <a:ext uri="{FF2B5EF4-FFF2-40B4-BE49-F238E27FC236}">
                  <a16:creationId xmlns:a16="http://schemas.microsoft.com/office/drawing/2014/main" id="{490A26F2-365D-1BB1-FAD4-6C4AECE30E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4" y="660"/>
              <a:ext cx="4589" cy="1920"/>
              <a:chOff x="574" y="912"/>
              <a:chExt cx="4589" cy="1920"/>
            </a:xfrm>
          </p:grpSpPr>
          <p:sp>
            <p:nvSpPr>
              <p:cNvPr id="33802" name="Text Box 6">
                <a:extLst>
                  <a:ext uri="{FF2B5EF4-FFF2-40B4-BE49-F238E27FC236}">
                    <a16:creationId xmlns:a16="http://schemas.microsoft.com/office/drawing/2014/main" id="{537DF845-8B1D-5C72-8917-9263FF9C28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4" y="1392"/>
                <a:ext cx="589" cy="5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buNone/>
                </a:pPr>
                <a:r>
                  <a:rPr lang="en-US" altLang="en-US" b="1" i="1" dirty="0">
                    <a:solidFill>
                      <a:srgbClr val="0000FF"/>
                    </a:solidFill>
                    <a:latin typeface="Arial" panose="020B0604020202020204" pitchFamily="34" charset="0"/>
                  </a:rPr>
                  <a:t>Input</a:t>
                </a:r>
              </a:p>
              <a:p>
                <a:pPr algn="ctr">
                  <a:buNone/>
                </a:pPr>
                <a:r>
                  <a:rPr lang="en-US" altLang="en-US" b="1" i="1" dirty="0">
                    <a:solidFill>
                      <a:srgbClr val="0000FF"/>
                    </a:solidFill>
                    <a:latin typeface="Arial" panose="020B0604020202020204" pitchFamily="34" charset="0"/>
                  </a:rPr>
                  <a:t>layer</a:t>
                </a:r>
                <a:endParaRPr lang="en-US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33803" name="Text Box 7">
                <a:extLst>
                  <a:ext uri="{FF2B5EF4-FFF2-40B4-BE49-F238E27FC236}">
                    <a16:creationId xmlns:a16="http://schemas.microsoft.com/office/drawing/2014/main" id="{D0D2EBEB-93F9-C8C4-646C-32A081778D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13" y="1356"/>
                <a:ext cx="750" cy="5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buNone/>
                </a:pPr>
                <a:r>
                  <a:rPr lang="en-US" altLang="en-US" b="1" i="1" dirty="0">
                    <a:solidFill>
                      <a:srgbClr val="009900"/>
                    </a:solidFill>
                    <a:latin typeface="Arial" panose="020B0604020202020204" pitchFamily="34" charset="0"/>
                  </a:rPr>
                  <a:t>Output</a:t>
                </a:r>
              </a:p>
              <a:p>
                <a:pPr algn="ctr">
                  <a:buNone/>
                </a:pPr>
                <a:r>
                  <a:rPr lang="en-US" altLang="en-US" b="1" i="1" dirty="0">
                    <a:solidFill>
                      <a:srgbClr val="009900"/>
                    </a:solidFill>
                    <a:latin typeface="Arial" panose="020B0604020202020204" pitchFamily="34" charset="0"/>
                  </a:rPr>
                  <a:t>layer</a:t>
                </a:r>
              </a:p>
            </p:txBody>
          </p:sp>
          <p:sp>
            <p:nvSpPr>
              <p:cNvPr id="33804" name="Text Box 8">
                <a:extLst>
                  <a:ext uri="{FF2B5EF4-FFF2-40B4-BE49-F238E27FC236}">
                    <a16:creationId xmlns:a16="http://schemas.microsoft.com/office/drawing/2014/main" id="{08DE753E-2110-F097-4C6E-52606E0373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68" y="2544"/>
                <a:ext cx="1567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b="1" i="1" dirty="0">
                    <a:solidFill>
                      <a:srgbClr val="996600"/>
                    </a:solidFill>
                    <a:latin typeface="Arial" panose="020B0604020202020204" pitchFamily="34" charset="0"/>
                  </a:rPr>
                  <a:t>Hidden Layer(s)</a:t>
                </a:r>
                <a:endParaRPr lang="en-US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33805" name="Oval 9">
                <a:extLst>
                  <a:ext uri="{FF2B5EF4-FFF2-40B4-BE49-F238E27FC236}">
                    <a16:creationId xmlns:a16="http://schemas.microsoft.com/office/drawing/2014/main" id="{F0A19C2C-7B38-F5F4-89C9-A2466E90B3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912"/>
                <a:ext cx="240" cy="240"/>
              </a:xfrm>
              <a:prstGeom prst="ellipse">
                <a:avLst/>
              </a:prstGeom>
              <a:solidFill>
                <a:srgbClr val="9966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806" name="Oval 10">
                <a:extLst>
                  <a:ext uri="{FF2B5EF4-FFF2-40B4-BE49-F238E27FC236}">
                    <a16:creationId xmlns:a16="http://schemas.microsoft.com/office/drawing/2014/main" id="{BC700185-6C53-B7FA-28D6-3CBEDA75C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296"/>
                <a:ext cx="240" cy="240"/>
              </a:xfrm>
              <a:prstGeom prst="ellipse">
                <a:avLst/>
              </a:prstGeom>
              <a:solidFill>
                <a:srgbClr val="9966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807" name="Oval 11">
                <a:extLst>
                  <a:ext uri="{FF2B5EF4-FFF2-40B4-BE49-F238E27FC236}">
                    <a16:creationId xmlns:a16="http://schemas.microsoft.com/office/drawing/2014/main" id="{85387A75-4022-5ADA-A54B-5001AFDFEE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728"/>
                <a:ext cx="240" cy="240"/>
              </a:xfrm>
              <a:prstGeom prst="ellipse">
                <a:avLst/>
              </a:prstGeom>
              <a:solidFill>
                <a:srgbClr val="9966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808" name="Oval 12">
                <a:extLst>
                  <a:ext uri="{FF2B5EF4-FFF2-40B4-BE49-F238E27FC236}">
                    <a16:creationId xmlns:a16="http://schemas.microsoft.com/office/drawing/2014/main" id="{D3EB235A-EE81-7F82-CF4B-006E0F3EEC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160"/>
                <a:ext cx="240" cy="240"/>
              </a:xfrm>
              <a:prstGeom prst="ellipse">
                <a:avLst/>
              </a:prstGeom>
              <a:solidFill>
                <a:srgbClr val="9966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809" name="Rectangle 13">
                <a:extLst>
                  <a:ext uri="{FF2B5EF4-FFF2-40B4-BE49-F238E27FC236}">
                    <a16:creationId xmlns:a16="http://schemas.microsoft.com/office/drawing/2014/main" id="{D4A67542-014D-0363-AA80-F50A31031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" y="1248"/>
                <a:ext cx="144" cy="144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810" name="Rectangle 14">
                <a:extLst>
                  <a:ext uri="{FF2B5EF4-FFF2-40B4-BE49-F238E27FC236}">
                    <a16:creationId xmlns:a16="http://schemas.microsoft.com/office/drawing/2014/main" id="{72030928-44EF-49A3-41E4-C821174C97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" y="1584"/>
                <a:ext cx="144" cy="144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811" name="Rectangle 15">
                <a:extLst>
                  <a:ext uri="{FF2B5EF4-FFF2-40B4-BE49-F238E27FC236}">
                    <a16:creationId xmlns:a16="http://schemas.microsoft.com/office/drawing/2014/main" id="{3ABF2835-B590-8B2D-6F5E-228D886E92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" y="1968"/>
                <a:ext cx="144" cy="144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812" name="Line 16">
                <a:extLst>
                  <a:ext uri="{FF2B5EF4-FFF2-40B4-BE49-F238E27FC236}">
                    <a16:creationId xmlns:a16="http://schemas.microsoft.com/office/drawing/2014/main" id="{34349229-486C-3146-92F8-2712928CFF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20" y="1056"/>
                <a:ext cx="672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3" name="Line 17">
                <a:extLst>
                  <a:ext uri="{FF2B5EF4-FFF2-40B4-BE49-F238E27FC236}">
                    <a16:creationId xmlns:a16="http://schemas.microsoft.com/office/drawing/2014/main" id="{08CD7EBD-22F3-950C-592B-DF53F48234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1296"/>
                <a:ext cx="672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4" name="Line 18">
                <a:extLst>
                  <a:ext uri="{FF2B5EF4-FFF2-40B4-BE49-F238E27FC236}">
                    <a16:creationId xmlns:a16="http://schemas.microsoft.com/office/drawing/2014/main" id="{03782803-6BF1-3A3A-1307-E6549A091A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1296"/>
                <a:ext cx="672" cy="5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5" name="Line 19">
                <a:extLst>
                  <a:ext uri="{FF2B5EF4-FFF2-40B4-BE49-F238E27FC236}">
                    <a16:creationId xmlns:a16="http://schemas.microsoft.com/office/drawing/2014/main" id="{C5DDAB38-6FB4-80D2-7B78-FBFB51D0CD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1296"/>
                <a:ext cx="672" cy="9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6" name="Line 20">
                <a:extLst>
                  <a:ext uri="{FF2B5EF4-FFF2-40B4-BE49-F238E27FC236}">
                    <a16:creationId xmlns:a16="http://schemas.microsoft.com/office/drawing/2014/main" id="{B37A7FED-D045-DE34-C480-8554AD9E57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20" y="1056"/>
                <a:ext cx="672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7" name="Line 21">
                <a:extLst>
                  <a:ext uri="{FF2B5EF4-FFF2-40B4-BE49-F238E27FC236}">
                    <a16:creationId xmlns:a16="http://schemas.microsoft.com/office/drawing/2014/main" id="{6C0B8D5C-F739-1E02-17AF-5D648991E7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1632"/>
                <a:ext cx="672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8" name="Line 22">
                <a:extLst>
                  <a:ext uri="{FF2B5EF4-FFF2-40B4-BE49-F238E27FC236}">
                    <a16:creationId xmlns:a16="http://schemas.microsoft.com/office/drawing/2014/main" id="{9B93F92A-E074-1B27-C32B-823EEC2EFF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20" y="1440"/>
                <a:ext cx="672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9" name="Line 23">
                <a:extLst>
                  <a:ext uri="{FF2B5EF4-FFF2-40B4-BE49-F238E27FC236}">
                    <a16:creationId xmlns:a16="http://schemas.microsoft.com/office/drawing/2014/main" id="{2C3191D2-C0A1-1B5A-6C9B-4477A062BD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20" y="1872"/>
                <a:ext cx="672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0" name="Line 24">
                <a:extLst>
                  <a:ext uri="{FF2B5EF4-FFF2-40B4-BE49-F238E27FC236}">
                    <a16:creationId xmlns:a16="http://schemas.microsoft.com/office/drawing/2014/main" id="{121505F5-46E3-6959-9AFE-A2D58C4235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2016"/>
                <a:ext cx="672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1" name="Line 25">
                <a:extLst>
                  <a:ext uri="{FF2B5EF4-FFF2-40B4-BE49-F238E27FC236}">
                    <a16:creationId xmlns:a16="http://schemas.microsoft.com/office/drawing/2014/main" id="{42CABB86-2441-6A69-5B87-290CF325B5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20" y="1392"/>
                <a:ext cx="672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2" name="Line 26">
                <a:extLst>
                  <a:ext uri="{FF2B5EF4-FFF2-40B4-BE49-F238E27FC236}">
                    <a16:creationId xmlns:a16="http://schemas.microsoft.com/office/drawing/2014/main" id="{ED49B6FA-927D-4E44-C1B9-D97EE244C7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1632"/>
                <a:ext cx="672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3" name="Line 27">
                <a:extLst>
                  <a:ext uri="{FF2B5EF4-FFF2-40B4-BE49-F238E27FC236}">
                    <a16:creationId xmlns:a16="http://schemas.microsoft.com/office/drawing/2014/main" id="{48071B0D-5944-978B-D09C-AEABB50E6C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20" y="1056"/>
                <a:ext cx="672" cy="9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4" name="Oval 28">
                <a:extLst>
                  <a:ext uri="{FF2B5EF4-FFF2-40B4-BE49-F238E27FC236}">
                    <a16:creationId xmlns:a16="http://schemas.microsoft.com/office/drawing/2014/main" id="{EC9CC840-3FD7-D09F-C40B-9B11F40716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1824"/>
                <a:ext cx="240" cy="240"/>
              </a:xfrm>
              <a:prstGeom prst="ellipse">
                <a:avLst/>
              </a:prstGeom>
              <a:solidFill>
                <a:srgbClr val="00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825" name="Oval 29">
                <a:extLst>
                  <a:ext uri="{FF2B5EF4-FFF2-40B4-BE49-F238E27FC236}">
                    <a16:creationId xmlns:a16="http://schemas.microsoft.com/office/drawing/2014/main" id="{258B112C-4E78-ED8E-B64E-AB669B622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1248"/>
                <a:ext cx="240" cy="240"/>
              </a:xfrm>
              <a:prstGeom prst="ellipse">
                <a:avLst/>
              </a:prstGeom>
              <a:solidFill>
                <a:srgbClr val="00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826" name="Line 30">
                <a:extLst>
                  <a:ext uri="{FF2B5EF4-FFF2-40B4-BE49-F238E27FC236}">
                    <a16:creationId xmlns:a16="http://schemas.microsoft.com/office/drawing/2014/main" id="{F0F89182-7E8E-EAB1-BD8C-1FDA909B14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32" y="1056"/>
                <a:ext cx="528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7" name="Line 31">
                <a:extLst>
                  <a:ext uri="{FF2B5EF4-FFF2-40B4-BE49-F238E27FC236}">
                    <a16:creationId xmlns:a16="http://schemas.microsoft.com/office/drawing/2014/main" id="{779EBDD7-992D-ACCF-F88A-26F260E83C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32" y="1056"/>
                <a:ext cx="528" cy="8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8" name="Line 32">
                <a:extLst>
                  <a:ext uri="{FF2B5EF4-FFF2-40B4-BE49-F238E27FC236}">
                    <a16:creationId xmlns:a16="http://schemas.microsoft.com/office/drawing/2014/main" id="{04F99DAB-5004-7FED-E068-0C8B75FE73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32" y="1344"/>
                <a:ext cx="528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9" name="Line 33">
                <a:extLst>
                  <a:ext uri="{FF2B5EF4-FFF2-40B4-BE49-F238E27FC236}">
                    <a16:creationId xmlns:a16="http://schemas.microsoft.com/office/drawing/2014/main" id="{48F151F4-0D70-C322-779A-7610515404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32" y="1392"/>
                <a:ext cx="528" cy="5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0" name="Line 34">
                <a:extLst>
                  <a:ext uri="{FF2B5EF4-FFF2-40B4-BE49-F238E27FC236}">
                    <a16:creationId xmlns:a16="http://schemas.microsoft.com/office/drawing/2014/main" id="{11037AB6-EDA3-9B78-D886-BFC214D0AF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32" y="1344"/>
                <a:ext cx="528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1" name="Line 35">
                <a:extLst>
                  <a:ext uri="{FF2B5EF4-FFF2-40B4-BE49-F238E27FC236}">
                    <a16:creationId xmlns:a16="http://schemas.microsoft.com/office/drawing/2014/main" id="{CA220482-9560-70B7-B521-B0F6738BE6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32" y="1824"/>
                <a:ext cx="528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2" name="Line 36">
                <a:extLst>
                  <a:ext uri="{FF2B5EF4-FFF2-40B4-BE49-F238E27FC236}">
                    <a16:creationId xmlns:a16="http://schemas.microsoft.com/office/drawing/2014/main" id="{B98E22F7-ED3F-53CB-D8F8-7447B7C80E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32" y="1344"/>
                <a:ext cx="528" cy="9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3" name="Line 37">
                <a:extLst>
                  <a:ext uri="{FF2B5EF4-FFF2-40B4-BE49-F238E27FC236}">
                    <a16:creationId xmlns:a16="http://schemas.microsoft.com/office/drawing/2014/main" id="{D5D5E561-24E0-7152-2870-30EF19CB54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32" y="1920"/>
                <a:ext cx="528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4" name="Line 38">
                <a:extLst>
                  <a:ext uri="{FF2B5EF4-FFF2-40B4-BE49-F238E27FC236}">
                    <a16:creationId xmlns:a16="http://schemas.microsoft.com/office/drawing/2014/main" id="{2987D86F-5E86-A958-F43D-05C9321B06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1344"/>
                <a:ext cx="528" cy="20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5" name="Line 39">
                <a:extLst>
                  <a:ext uri="{FF2B5EF4-FFF2-40B4-BE49-F238E27FC236}">
                    <a16:creationId xmlns:a16="http://schemas.microsoft.com/office/drawing/2014/main" id="{A3EB5D76-489E-5A92-C27E-CAE25313BB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00" y="1740"/>
                <a:ext cx="528" cy="2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6" name="Line 40">
                <a:extLst>
                  <a:ext uri="{FF2B5EF4-FFF2-40B4-BE49-F238E27FC236}">
                    <a16:creationId xmlns:a16="http://schemas.microsoft.com/office/drawing/2014/main" id="{441FF3CC-2B50-DD8E-FD10-D88999D7F9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36" y="1320"/>
                <a:ext cx="5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7" name="Line 41">
                <a:extLst>
                  <a:ext uri="{FF2B5EF4-FFF2-40B4-BE49-F238E27FC236}">
                    <a16:creationId xmlns:a16="http://schemas.microsoft.com/office/drawing/2014/main" id="{E54AAD77-3A4A-F91C-4595-DA430C9358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36" y="1656"/>
                <a:ext cx="5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8" name="Line 42">
                <a:extLst>
                  <a:ext uri="{FF2B5EF4-FFF2-40B4-BE49-F238E27FC236}">
                    <a16:creationId xmlns:a16="http://schemas.microsoft.com/office/drawing/2014/main" id="{E9985930-9585-7FAA-A9F7-9048B943CE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36" y="2028"/>
                <a:ext cx="5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3801" name="Text Box 44">
              <a:extLst>
                <a:ext uri="{FF2B5EF4-FFF2-40B4-BE49-F238E27FC236}">
                  <a16:creationId xmlns:a16="http://schemas.microsoft.com/office/drawing/2014/main" id="{6B593715-819F-AD41-E9FB-EA1FD90747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8" y="2688"/>
              <a:ext cx="984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endParaRPr lang="en-US" altLang="en-US">
                <a:latin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798" name="Oval 28">
            <a:extLst>
              <a:ext uri="{FF2B5EF4-FFF2-40B4-BE49-F238E27FC236}">
                <a16:creationId xmlns:a16="http://schemas.microsoft.com/office/drawing/2014/main" id="{4FEF6407-9875-01AA-FD8E-7295C79DE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1981200"/>
            <a:ext cx="381000" cy="381000"/>
          </a:xfrm>
          <a:prstGeom prst="ellipse">
            <a:avLst/>
          </a:prstGeom>
          <a:solidFill>
            <a:srgbClr val="FF7200"/>
          </a:solidFill>
          <a:ln w="9525">
            <a:solidFill>
              <a:srgbClr val="067AB4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3799" name="Slide Number Placeholder 45">
            <a:extLst>
              <a:ext uri="{FF2B5EF4-FFF2-40B4-BE49-F238E27FC236}">
                <a16:creationId xmlns:a16="http://schemas.microsoft.com/office/drawing/2014/main" id="{1FF570E1-380B-E1BF-3EB4-23C808C7C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400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fld id="{CD9F5525-BEA1-1F49-8DEE-7F715522D7F9}" type="slidenum">
              <a:rPr lang="en-US" altLang="en-US" smtClean="0"/>
              <a:pPr/>
              <a:t>51</a:t>
            </a:fld>
            <a:endParaRPr lang="en-US" altLang="en-US" sz="1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932774-F4CE-0226-E9CF-D948C1BD26C6}"/>
              </a:ext>
            </a:extLst>
          </p:cNvPr>
          <p:cNvSpPr txBox="1"/>
          <p:nvPr/>
        </p:nvSpPr>
        <p:spPr>
          <a:xfrm>
            <a:off x="4254391" y="6094025"/>
            <a:ext cx="4750018" cy="276999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007020"/>
                </a:solidFill>
                <a:effectLst/>
                <a:latin typeface="Lucida Console" panose="020B0609040504020204" pitchFamily="49" charset="0"/>
              </a:rPr>
              <a:t>from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 err="1">
                <a:solidFill>
                  <a:srgbClr val="0E84B5"/>
                </a:solidFill>
                <a:effectLst/>
                <a:latin typeface="Lucida Console" panose="020B0609040504020204" pitchFamily="49" charset="0"/>
              </a:rPr>
              <a:t>sklearn.neural_network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>
                <a:solidFill>
                  <a:srgbClr val="007020"/>
                </a:solidFill>
                <a:effectLst/>
                <a:latin typeface="Lucida Console" panose="020B0609040504020204" pitchFamily="49" charset="0"/>
              </a:rPr>
              <a:t>import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effectLst/>
                <a:latin typeface="Lucida Console" panose="020B0609040504020204" pitchFamily="49" charset="0"/>
              </a:rPr>
              <a:t>MLPClassifier</a:t>
            </a:r>
            <a:endParaRPr lang="en-US" sz="2000" dirty="0">
              <a:latin typeface="Lucida Console" panose="020B060904050402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ooter Placeholder 4">
            <a:extLst>
              <a:ext uri="{FF2B5EF4-FFF2-40B4-BE49-F238E27FC236}">
                <a16:creationId xmlns:a16="http://schemas.microsoft.com/office/drawing/2014/main" id="{5178E9EE-3C1A-C845-5572-B0A369677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3124200" y="6477000"/>
            <a:ext cx="289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 smtClean="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r>
              <a:rPr lang="en-US"/>
              <a:t>Data Mining - 2011 - Volinsky - Columbia University</a:t>
            </a:r>
            <a:endParaRPr lang="en-US" altLang="en-US" sz="900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B9E9C524-BB53-FD62-CD95-34C11ABE04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Neural Networks: The Model</a:t>
            </a:r>
          </a:p>
        </p:txBody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8EC8A175-0B6D-5A59-6677-FDF6DEC9F1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865739"/>
            <a:ext cx="8229600" cy="481420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Lots of decisions to make / optimize with neural nets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Architecture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Number of hidden layers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Number of nodes in the input, output and hidden layers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Specification of the activation function(s)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The associated set of weights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 dirty="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This is often an art, not a science!</a:t>
            </a:r>
          </a:p>
          <a:p>
            <a:pPr eaLnBrk="1" hangingPunct="1">
              <a:lnSpc>
                <a:spcPct val="90000"/>
              </a:lnSpc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Weights and complexity can be “learned” from the data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But lots of decisions need to be made also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5845" name="Slide Number Placeholder 4">
            <a:extLst>
              <a:ext uri="{FF2B5EF4-FFF2-40B4-BE49-F238E27FC236}">
                <a16:creationId xmlns:a16="http://schemas.microsoft.com/office/drawing/2014/main" id="{E6ECED9F-96C8-FA29-0790-87E56A3AF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400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fld id="{CD9F5525-BEA1-1F49-8DEE-7F715522D7F9}" type="slidenum">
              <a:rPr lang="en-US" altLang="en-US" smtClean="0"/>
              <a:pPr/>
              <a:t>52</a:t>
            </a:fld>
            <a:endParaRPr lang="en-US" altLang="en-US" sz="1400"/>
          </a:p>
        </p:txBody>
      </p:sp>
      <p:pic>
        <p:nvPicPr>
          <p:cNvPr id="12290" name="Picture 2" descr="Learning Machine Learning Part 3: Attacking Black Box Models | by Will  Schroeder | Posts By SpecterOps Team Members">
            <a:extLst>
              <a:ext uri="{FF2B5EF4-FFF2-40B4-BE49-F238E27FC236}">
                <a16:creationId xmlns:a16="http://schemas.microsoft.com/office/drawing/2014/main" id="{EE057404-63F6-39C3-98D0-74D971537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279" y="4922435"/>
            <a:ext cx="2637754" cy="144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D6EB43-3627-6870-77C2-0869F05DAB0F}"/>
              </a:ext>
            </a:extLst>
          </p:cNvPr>
          <p:cNvSpPr txBox="1"/>
          <p:nvPr/>
        </p:nvSpPr>
        <p:spPr>
          <a:xfrm>
            <a:off x="1006967" y="5389290"/>
            <a:ext cx="4439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Often criticized as “black box” models</a:t>
            </a:r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318"/>
            <a:ext cx="8229600" cy="685482"/>
          </a:xfrm>
        </p:spPr>
        <p:txBody>
          <a:bodyPr>
            <a:normAutofit/>
          </a:bodyPr>
          <a:lstStyle/>
          <a:p>
            <a:r>
              <a:rPr lang="en-US" dirty="0"/>
              <a:t>Taking Neural Nets to 11…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69" y="1252538"/>
            <a:ext cx="8297831" cy="453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C2CB43-F138-AC43-AEB2-7861528B0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800" y="2178865"/>
            <a:ext cx="5397500" cy="3416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65885F-3B13-E734-9AAB-0EDC1CA8E6B5}"/>
              </a:ext>
            </a:extLst>
          </p:cNvPr>
          <p:cNvSpPr txBox="1"/>
          <p:nvPr/>
        </p:nvSpPr>
        <p:spPr>
          <a:xfrm>
            <a:off x="1041952" y="5595165"/>
            <a:ext cx="7060096" cy="707886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will discuss deep learning more later, but it is probably beyond the scope of your projects</a:t>
            </a:r>
          </a:p>
        </p:txBody>
      </p:sp>
    </p:spTree>
    <p:extLst>
      <p:ext uri="{BB962C8B-B14F-4D97-AF65-F5344CB8AC3E}">
        <p14:creationId xmlns:p14="http://schemas.microsoft.com/office/powerpoint/2010/main" val="41618343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1B998-8A0C-373A-1AB7-4EAAA5BC1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54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273046-B1C8-A5DE-26CC-479B06901A60}"/>
              </a:ext>
            </a:extLst>
          </p:cNvPr>
          <p:cNvSpPr txBox="1"/>
          <p:nvPr/>
        </p:nvSpPr>
        <p:spPr>
          <a:xfrm>
            <a:off x="6001407" y="213360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BF524D-3DDD-CFB2-6C81-903459559B17}"/>
              </a:ext>
            </a:extLst>
          </p:cNvPr>
          <p:cNvSpPr txBox="1"/>
          <p:nvPr/>
        </p:nvSpPr>
        <p:spPr>
          <a:xfrm>
            <a:off x="1345325" y="1838593"/>
            <a:ext cx="2028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Summary </a:t>
            </a:r>
          </a:p>
        </p:txBody>
      </p:sp>
    </p:spTree>
    <p:extLst>
      <p:ext uri="{BB962C8B-B14F-4D97-AF65-F5344CB8AC3E}">
        <p14:creationId xmlns:p14="http://schemas.microsoft.com/office/powerpoint/2010/main" val="41163093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199" y="262310"/>
            <a:ext cx="8280401" cy="728451"/>
          </a:xfrm>
        </p:spPr>
        <p:txBody>
          <a:bodyPr/>
          <a:lstStyle/>
          <a:p>
            <a:r>
              <a:rPr lang="en-US" dirty="0"/>
              <a:t>But which one should I use?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3400" y="1566340"/>
            <a:ext cx="8077200" cy="4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lnSpc>
                <a:spcPct val="90000"/>
              </a:lnSpc>
              <a:defRPr sz="2400">
                <a:latin typeface="Tahoma" panose="020B0604030504040204" pitchFamily="34" charset="0"/>
                <a:ea typeface="ＭＳ Ｐゴシック" panose="020B0600070205080204" pitchFamily="34" charset="-128"/>
                <a:cs typeface="Tahoma" panose="020B0604030504040204" pitchFamily="34" charset="0"/>
              </a:defRPr>
            </a:lvl1pPr>
            <a:lvl2pPr marL="557213" lvl="1" indent="-214313" eaLnBrk="1" hangingPunct="1">
              <a:lnSpc>
                <a:spcPct val="90000"/>
              </a:lnSpc>
              <a:buChar char="–"/>
              <a:defRPr sz="2000">
                <a:latin typeface="Tahoma" panose="020B0604030504040204" pitchFamily="34" charset="0"/>
                <a:ea typeface="ＭＳ Ｐゴシック" panose="020B0600070205080204" pitchFamily="34" charset="-128"/>
                <a:cs typeface="Tahoma" panose="020B0604030504040204" pitchFamily="34" charset="0"/>
              </a:defRPr>
            </a:lvl2pPr>
            <a:lvl3pPr marL="857250" lvl="2" indent="-171450" eaLnBrk="1" hangingPunct="1">
              <a:lnSpc>
                <a:spcPct val="90000"/>
              </a:lnSpc>
              <a:defRPr sz="1800">
                <a:latin typeface="Tahoma" panose="020B0604030504040204" pitchFamily="34" charset="0"/>
                <a:ea typeface="ＭＳ Ｐゴシック" panose="020B0600070205080204" pitchFamily="34" charset="-128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If world free of constraints, then (e.g. a data science competition):</a:t>
            </a:r>
          </a:p>
          <a:p>
            <a:pPr marL="0" indent="0">
              <a:buNone/>
            </a:pPr>
            <a:r>
              <a:rPr lang="en-US" dirty="0"/>
              <a:t>    Try them all, choose best performer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Else: </a:t>
            </a:r>
          </a:p>
          <a:p>
            <a:pPr marL="0" indent="0">
              <a:buNone/>
            </a:pPr>
            <a:r>
              <a:rPr lang="en-US" dirty="0"/>
              <a:t>    Consider all constraints on your problem.</a:t>
            </a:r>
          </a:p>
          <a:p>
            <a:pPr marL="0" indent="0">
              <a:buNone/>
            </a:pPr>
            <a:r>
              <a:rPr lang="en-US" dirty="0"/>
              <a:t>    Choose best performer subject to constraints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7491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CFE4C-F047-33AD-010B-905DB8101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model do I choose?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7E94E-CD10-FBEA-4627-5355C40F8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8"/>
            <a:ext cx="5016321" cy="5056929"/>
          </a:xfrm>
        </p:spPr>
        <p:txBody>
          <a:bodyPr/>
          <a:lstStyle/>
          <a:p>
            <a:r>
              <a:rPr lang="en-US" dirty="0"/>
              <a:t>Classification v. Regression</a:t>
            </a:r>
          </a:p>
          <a:p>
            <a:r>
              <a:rPr lang="en-US" dirty="0"/>
              <a:t>Complexity of relationships	</a:t>
            </a:r>
          </a:p>
          <a:p>
            <a:pPr lvl="1"/>
            <a:r>
              <a:rPr lang="en-US" dirty="0"/>
              <a:t>Are linear assumptions realistic? </a:t>
            </a:r>
          </a:p>
          <a:p>
            <a:r>
              <a:rPr lang="en-US" dirty="0"/>
              <a:t>Size of data</a:t>
            </a:r>
          </a:p>
          <a:p>
            <a:pPr lvl="1"/>
            <a:r>
              <a:rPr lang="en-US" dirty="0"/>
              <a:t>Neural nets need more data to train</a:t>
            </a:r>
          </a:p>
          <a:p>
            <a:pPr lvl="1"/>
            <a:r>
              <a:rPr lang="en-US" dirty="0"/>
              <a:t>Smaller sets = simpler models</a:t>
            </a:r>
          </a:p>
          <a:p>
            <a:r>
              <a:rPr lang="en-US" dirty="0"/>
              <a:t>Use of data</a:t>
            </a:r>
          </a:p>
          <a:p>
            <a:pPr lvl="1"/>
            <a:r>
              <a:rPr lang="en-US" dirty="0"/>
              <a:t>Do I need to run models in real time</a:t>
            </a:r>
          </a:p>
          <a:p>
            <a:pPr lvl="1"/>
            <a:r>
              <a:rPr lang="en-US" dirty="0"/>
              <a:t>Updating?</a:t>
            </a:r>
          </a:p>
          <a:p>
            <a:r>
              <a:rPr lang="en-US" dirty="0"/>
              <a:t>Feature engineering and data cleaning</a:t>
            </a:r>
          </a:p>
          <a:p>
            <a:pPr lvl="1"/>
            <a:r>
              <a:rPr lang="en-US" dirty="0"/>
              <a:t>Often more important than the model!</a:t>
            </a:r>
          </a:p>
          <a:p>
            <a:r>
              <a:rPr lang="en-US" dirty="0"/>
              <a:t>Interpretability vs. accuracy</a:t>
            </a:r>
          </a:p>
          <a:p>
            <a:pPr lvl="1"/>
            <a:r>
              <a:rPr lang="en-US" dirty="0"/>
              <a:t>Do you need to explain to someone?</a:t>
            </a:r>
          </a:p>
          <a:p>
            <a:pPr lvl="1"/>
            <a:r>
              <a:rPr lang="en-US" dirty="0"/>
              <a:t>How important is the best model?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A1DD0-2167-88C9-53BB-D9B3634AD0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56</a:t>
            </a:fld>
            <a:endParaRPr lang="en-US" dirty="0"/>
          </a:p>
        </p:txBody>
      </p:sp>
      <p:pic>
        <p:nvPicPr>
          <p:cNvPr id="17410" name="Picture 2" descr="Sometimes science is more art than science - Imgur">
            <a:extLst>
              <a:ext uri="{FF2B5EF4-FFF2-40B4-BE49-F238E27FC236}">
                <a16:creationId xmlns:a16="http://schemas.microsoft.com/office/drawing/2014/main" id="{D05F1306-A0BE-F291-031B-66840E246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100" y="1529838"/>
            <a:ext cx="3166324" cy="325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E0D093-C0BD-4517-D7FA-2F3C6DCE3CB9}"/>
              </a:ext>
            </a:extLst>
          </p:cNvPr>
          <p:cNvSpPr txBox="1"/>
          <p:nvPr/>
        </p:nvSpPr>
        <p:spPr>
          <a:xfrm>
            <a:off x="1060353" y="6034931"/>
            <a:ext cx="7626447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Data Science Way: Try them all, choose the best performer!! </a:t>
            </a:r>
          </a:p>
        </p:txBody>
      </p:sp>
    </p:spTree>
    <p:extLst>
      <p:ext uri="{BB962C8B-B14F-4D97-AF65-F5344CB8AC3E}">
        <p14:creationId xmlns:p14="http://schemas.microsoft.com/office/powerpoint/2010/main" val="28970126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vs Trees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rcRect l="-55497" r="-55497"/>
          <a:stretch>
            <a:fillRect/>
          </a:stretch>
        </p:blipFill>
        <p:spPr>
          <a:xfrm>
            <a:off x="-228600" y="1066800"/>
            <a:ext cx="7620000" cy="50593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2F27C8E-632E-435E-8D7A-E81F227BC0D3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E6CC89-17DE-6442-B335-876D14854F6A}"/>
              </a:ext>
            </a:extLst>
          </p:cNvPr>
          <p:cNvSpPr txBox="1"/>
          <p:nvPr/>
        </p:nvSpPr>
        <p:spPr>
          <a:xfrm>
            <a:off x="5603489" y="5000509"/>
            <a:ext cx="3581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lnSpc>
                <a:spcPct val="90000"/>
              </a:lnSpc>
              <a:defRPr sz="2400">
                <a:latin typeface="Tahoma" panose="020B0604030504040204" pitchFamily="34" charset="0"/>
                <a:ea typeface="ＭＳ Ｐゴシック" panose="020B0600070205080204" pitchFamily="34" charset="-128"/>
                <a:cs typeface="Tahoma" panose="020B0604030504040204" pitchFamily="34" charset="0"/>
              </a:defRPr>
            </a:lvl1pPr>
            <a:lvl2pPr marL="557213" lvl="1" indent="-214313" eaLnBrk="1" hangingPunct="1">
              <a:lnSpc>
                <a:spcPct val="90000"/>
              </a:lnSpc>
              <a:buChar char="–"/>
              <a:defRPr sz="2000">
                <a:latin typeface="Tahoma" panose="020B0604030504040204" pitchFamily="34" charset="0"/>
                <a:ea typeface="ＭＳ Ｐゴシック" panose="020B0600070205080204" pitchFamily="34" charset="-128"/>
                <a:cs typeface="Tahoma" panose="020B0604030504040204" pitchFamily="34" charset="0"/>
              </a:defRPr>
            </a:lvl2pPr>
            <a:lvl3pPr marL="857250" lvl="2" indent="-171450" eaLnBrk="1" hangingPunct="1">
              <a:lnSpc>
                <a:spcPct val="90000"/>
              </a:lnSpc>
              <a:defRPr sz="1800">
                <a:latin typeface="Tahoma" panose="020B0604030504040204" pitchFamily="34" charset="0"/>
                <a:ea typeface="ＭＳ Ｐゴシック" panose="020B0600070205080204" pitchFamily="34" charset="-128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Logistic regression wins!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43518429-3B6E-E347-ABDF-F6CE8A6BD74B}"/>
              </a:ext>
            </a:extLst>
          </p:cNvPr>
          <p:cNvSpPr/>
          <p:nvPr/>
        </p:nvSpPr>
        <p:spPr>
          <a:xfrm rot="16200000">
            <a:off x="-1574801" y="3149600"/>
            <a:ext cx="4724400" cy="1016000"/>
          </a:xfrm>
          <a:prstGeom prst="rightArrow">
            <a:avLst>
              <a:gd name="adj1" fmla="val 42626"/>
              <a:gd name="adj2" fmla="val 43488"/>
            </a:avLst>
          </a:prstGeom>
          <a:gradFill>
            <a:gsLst>
              <a:gs pos="0">
                <a:schemeClr val="bg2"/>
              </a:gs>
              <a:gs pos="100000">
                <a:srgbClr val="E2212D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1CA6E7-9BE4-AF4C-A9E3-02D718405BA0}"/>
              </a:ext>
            </a:extLst>
          </p:cNvPr>
          <p:cNvSpPr txBox="1"/>
          <p:nvPr/>
        </p:nvSpPr>
        <p:spPr>
          <a:xfrm>
            <a:off x="186100" y="6162402"/>
            <a:ext cx="120259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b="0" dirty="0">
                <a:solidFill>
                  <a:srgbClr val="7F7F7F"/>
                </a:solidFill>
                <a:latin typeface="Century Gothic"/>
                <a:cs typeface="Century Gothic"/>
              </a:rPr>
              <a:t>Random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B6D2FD-78A9-4845-98AC-B58CDD5E0B5B}"/>
              </a:ext>
            </a:extLst>
          </p:cNvPr>
          <p:cNvSpPr txBox="1"/>
          <p:nvPr/>
        </p:nvSpPr>
        <p:spPr>
          <a:xfrm>
            <a:off x="0" y="874440"/>
            <a:ext cx="170359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tx2"/>
                </a:solidFill>
                <a:latin typeface="Century Gothic"/>
                <a:cs typeface="Century Gothic"/>
              </a:rPr>
              <a:t>Deterministic</a:t>
            </a:r>
            <a:endParaRPr lang="en-US" sz="1900" b="0" dirty="0">
              <a:solidFill>
                <a:schemeClr val="tx2"/>
              </a:solidFill>
              <a:latin typeface="Century Gothic"/>
              <a:cs typeface="Century Gothic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F2C6BA-F6C5-7345-BEF5-2A6D8DFD6880}"/>
              </a:ext>
            </a:extLst>
          </p:cNvPr>
          <p:cNvSpPr txBox="1"/>
          <p:nvPr/>
        </p:nvSpPr>
        <p:spPr>
          <a:xfrm>
            <a:off x="5640559" y="2365356"/>
            <a:ext cx="35814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lnSpc>
                <a:spcPct val="90000"/>
              </a:lnSpc>
              <a:defRPr sz="2400">
                <a:latin typeface="Tahoma" panose="020B0604030504040204" pitchFamily="34" charset="0"/>
                <a:ea typeface="ＭＳ Ｐゴシック" panose="020B0600070205080204" pitchFamily="34" charset="-128"/>
                <a:cs typeface="Tahoma" panose="020B0604030504040204" pitchFamily="34" charset="0"/>
              </a:defRPr>
            </a:lvl1pPr>
            <a:lvl2pPr marL="557213" lvl="1" indent="-214313" eaLnBrk="1" hangingPunct="1">
              <a:lnSpc>
                <a:spcPct val="90000"/>
              </a:lnSpc>
              <a:buChar char="–"/>
              <a:defRPr sz="2000">
                <a:latin typeface="Tahoma" panose="020B0604030504040204" pitchFamily="34" charset="0"/>
                <a:ea typeface="ＭＳ Ｐゴシック" panose="020B0600070205080204" pitchFamily="34" charset="-128"/>
                <a:cs typeface="Tahoma" panose="020B0604030504040204" pitchFamily="34" charset="0"/>
              </a:defRPr>
            </a:lvl2pPr>
            <a:lvl3pPr marL="857250" lvl="2" indent="-171450" eaLnBrk="1" hangingPunct="1">
              <a:lnSpc>
                <a:spcPct val="90000"/>
              </a:lnSpc>
              <a:defRPr sz="1800">
                <a:latin typeface="Tahoma" panose="020B0604030504040204" pitchFamily="34" charset="0"/>
                <a:ea typeface="ＭＳ Ｐゴシック" panose="020B0600070205080204" pitchFamily="34" charset="-128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Decision trees win!</a:t>
            </a:r>
          </a:p>
        </p:txBody>
      </p:sp>
    </p:spTree>
    <p:extLst>
      <p:ext uri="{BB962C8B-B14F-4D97-AF65-F5344CB8AC3E}">
        <p14:creationId xmlns:p14="http://schemas.microsoft.com/office/powerpoint/2010/main" val="2695207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1B998-8A0C-373A-1AB7-4EAAA5BC1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273046-B1C8-A5DE-26CC-479B06901A60}"/>
              </a:ext>
            </a:extLst>
          </p:cNvPr>
          <p:cNvSpPr txBox="1"/>
          <p:nvPr/>
        </p:nvSpPr>
        <p:spPr>
          <a:xfrm>
            <a:off x="6001407" y="213360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BF524D-3DDD-CFB2-6C81-903459559B17}"/>
              </a:ext>
            </a:extLst>
          </p:cNvPr>
          <p:cNvSpPr txBox="1"/>
          <p:nvPr/>
        </p:nvSpPr>
        <p:spPr>
          <a:xfrm>
            <a:off x="1345325" y="1838593"/>
            <a:ext cx="46750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Support Vector Machines</a:t>
            </a:r>
          </a:p>
        </p:txBody>
      </p:sp>
    </p:spTree>
    <p:extLst>
      <p:ext uri="{BB962C8B-B14F-4D97-AF65-F5344CB8AC3E}">
        <p14:creationId xmlns:p14="http://schemas.microsoft.com/office/powerpoint/2010/main" val="3754875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6A1B8-DC8C-38A9-10E8-A13BA8C38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via Support Vector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FC883-9E74-7688-2466-25A4199EF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 Vector Machines are another type of mathematical model that finds linear boundaries between classes </a:t>
            </a:r>
          </a:p>
          <a:p>
            <a:r>
              <a:rPr lang="en-US" dirty="0"/>
              <a:t>They have become quite popular in recent years due to their superior performance in classification problems.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874230-6396-BA29-7CEE-6C051D9E55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13A374-76DA-078D-9583-C4A00F9FD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090" y="2374753"/>
            <a:ext cx="6003212" cy="401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409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ECFFD-006B-5440-8A45-CAFE4B91F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line is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CD252-04AB-B84C-BB28-DBA16AB79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244" y="5831864"/>
            <a:ext cx="7620000" cy="625946"/>
          </a:xfrm>
        </p:spPr>
        <p:txBody>
          <a:bodyPr/>
          <a:lstStyle/>
          <a:p>
            <a:r>
              <a:rPr lang="en-US" dirty="0"/>
              <a:t>Best line: Fewest errors!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C4226-5A61-D841-BC11-C686271EA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594" y="1590862"/>
            <a:ext cx="6003212" cy="401123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0959FA-5EA2-214B-A113-D0B03D386D58}"/>
              </a:ext>
            </a:extLst>
          </p:cNvPr>
          <p:cNvCxnSpPr>
            <a:cxnSpLocks/>
          </p:cNvCxnSpPr>
          <p:nvPr/>
        </p:nvCxnSpPr>
        <p:spPr>
          <a:xfrm>
            <a:off x="1752600" y="2133600"/>
            <a:ext cx="5410200" cy="1828800"/>
          </a:xfrm>
          <a:prstGeom prst="line">
            <a:avLst/>
          </a:prstGeom>
          <a:ln w="666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E560A8-17CC-7042-95C2-B7ABE75F2025}"/>
              </a:ext>
            </a:extLst>
          </p:cNvPr>
          <p:cNvCxnSpPr>
            <a:cxnSpLocks/>
          </p:cNvCxnSpPr>
          <p:nvPr/>
        </p:nvCxnSpPr>
        <p:spPr>
          <a:xfrm>
            <a:off x="2819400" y="1219200"/>
            <a:ext cx="2286000" cy="4299691"/>
          </a:xfrm>
          <a:prstGeom prst="line">
            <a:avLst/>
          </a:prstGeom>
          <a:ln w="666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55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6704C-6142-5E45-94D8-8233D93B5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line is best?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4D895-5932-4144-B081-5EE9D2AE4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5323556"/>
            <a:ext cx="7620000" cy="1087121"/>
          </a:xfrm>
        </p:spPr>
        <p:txBody>
          <a:bodyPr/>
          <a:lstStyle/>
          <a:p>
            <a:r>
              <a:rPr lang="en-US" dirty="0"/>
              <a:t>Prefer the one with the most space in between?</a:t>
            </a:r>
          </a:p>
          <a:p>
            <a:r>
              <a:rPr lang="en-US" dirty="0"/>
              <a:t>How would you measure this?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0AEEDE-DAEB-F644-9AD6-9AFAD0FDF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069" y="1309169"/>
            <a:ext cx="5892800" cy="3886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B67CDC-BEA7-1FCC-8F17-321A5196752F}"/>
              </a:ext>
            </a:extLst>
          </p:cNvPr>
          <p:cNvSpPr txBox="1"/>
          <p:nvPr/>
        </p:nvSpPr>
        <p:spPr>
          <a:xfrm>
            <a:off x="457200" y="2081047"/>
            <a:ext cx="2497959" cy="10156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Simplifying assumption: points are separable</a:t>
            </a:r>
          </a:p>
        </p:txBody>
      </p:sp>
    </p:spTree>
    <p:extLst>
      <p:ext uri="{BB962C8B-B14F-4D97-AF65-F5344CB8AC3E}">
        <p14:creationId xmlns:p14="http://schemas.microsoft.com/office/powerpoint/2010/main" val="124685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1_SBE10">
  <a:themeElements>
    <a:clrScheme name="1_SBE1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SBE10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8E0D30"/>
          </a:buClr>
          <a:buSzTx/>
          <a:buFontTx/>
          <a:buChar char="•"/>
          <a:tabLst/>
          <a:defRPr kumimoji="0" sz="3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pitchFamily="34" charset="0"/>
          </a:defRPr>
        </a:defPPr>
      </a:lstStyle>
    </a:spDef>
    <a:lnDef>
      <a:spPr bwMode="auto">
        <a:ln>
          <a:headEnd type="none" w="med" len="med"/>
          <a:tailEnd type="triangle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indent="0" algn="l">
          <a:buNone/>
          <a:defRPr sz="2000" dirty="0" smtClean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defRPr>
        </a:defPPr>
      </a:lstStyle>
    </a:txDef>
  </a:objectDefaults>
  <a:extraClrSchemeLst>
    <a:extraClrScheme>
      <a:clrScheme name="1_SBE1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4" id="{968F40C9-4B47-3F4E-B06E-CE07ED36561F}" vid="{FF31808D-4799-174C-9757-E3691499C17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CTV-style</Template>
  <TotalTime>4967</TotalTime>
  <Words>2839</Words>
  <Application>Microsoft Macintosh PowerPoint</Application>
  <PresentationFormat>On-screen Show (4:3)</PresentationFormat>
  <Paragraphs>504</Paragraphs>
  <Slides>57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9" baseType="lpstr">
      <vt:lpstr>ＭＳ Ｐゴシック</vt:lpstr>
      <vt:lpstr>Arial</vt:lpstr>
      <vt:lpstr>Calibri</vt:lpstr>
      <vt:lpstr>Cambria Math</vt:lpstr>
      <vt:lpstr>Century Gothic</vt:lpstr>
      <vt:lpstr>Consolas</vt:lpstr>
      <vt:lpstr>Lucida Console</vt:lpstr>
      <vt:lpstr>Symbol</vt:lpstr>
      <vt:lpstr>Tahoma</vt:lpstr>
      <vt:lpstr>Times New Roman</vt:lpstr>
      <vt:lpstr>Wingdings</vt:lpstr>
      <vt:lpstr>1_SBE10</vt:lpstr>
      <vt:lpstr>Topic 6 – Linear Classification and Regression Models</vt:lpstr>
      <vt:lpstr>Mathematical Classification</vt:lpstr>
      <vt:lpstr>Mathematical Classification</vt:lpstr>
      <vt:lpstr>Linear Classification via Discriminants</vt:lpstr>
      <vt:lpstr>Linear Discriminant Models </vt:lpstr>
      <vt:lpstr>PowerPoint Presentation</vt:lpstr>
      <vt:lpstr>Classification via Support Vector Machines</vt:lpstr>
      <vt:lpstr>Which line is better?</vt:lpstr>
      <vt:lpstr>Which line is best?</vt:lpstr>
      <vt:lpstr>Maximizing margin:  support vector machine (SVM)</vt:lpstr>
      <vt:lpstr>PowerPoint Presentation</vt:lpstr>
      <vt:lpstr>PowerPoint Presentation</vt:lpstr>
      <vt:lpstr>Regression models</vt:lpstr>
      <vt:lpstr>Regression Trees</vt:lpstr>
      <vt:lpstr>Regression Trees Example</vt:lpstr>
      <vt:lpstr>PowerPoint Presentation</vt:lpstr>
      <vt:lpstr>Linear Regression</vt:lpstr>
      <vt:lpstr>Regression Example – Advertising v Sales</vt:lpstr>
      <vt:lpstr>Linear Relationships</vt:lpstr>
      <vt:lpstr>Defining the Regression Line</vt:lpstr>
      <vt:lpstr>Regression line</vt:lpstr>
      <vt:lpstr>Finding the Right Regression Line</vt:lpstr>
      <vt:lpstr>Least Squares Regression Line</vt:lpstr>
      <vt:lpstr>Regression Model</vt:lpstr>
      <vt:lpstr>Regression output - python</vt:lpstr>
      <vt:lpstr>Interpretation of β_0</vt:lpstr>
      <vt:lpstr>Interpretation of β_1</vt:lpstr>
      <vt:lpstr>Including Categorical Variables in Regression</vt:lpstr>
      <vt:lpstr>Lending Club: Categorical Predictors</vt:lpstr>
      <vt:lpstr>Regression Concerns</vt:lpstr>
      <vt:lpstr>PowerPoint Presentation</vt:lpstr>
      <vt:lpstr>Logistic Regression </vt:lpstr>
      <vt:lpstr>Logistic Regression</vt:lpstr>
      <vt:lpstr>Loss Functions</vt:lpstr>
      <vt:lpstr>Non-linear regression models</vt:lpstr>
      <vt:lpstr>PowerPoint Presentation</vt:lpstr>
      <vt:lpstr>Complexity </vt:lpstr>
      <vt:lpstr>Complexity in Regression</vt:lpstr>
      <vt:lpstr>Complexity in Regression</vt:lpstr>
      <vt:lpstr>A real example….</vt:lpstr>
      <vt:lpstr>Complexity in Regression</vt:lpstr>
      <vt:lpstr>Regularized Regression</vt:lpstr>
      <vt:lpstr>Regularized Regression</vt:lpstr>
      <vt:lpstr>Key points about Regularized Regression</vt:lpstr>
      <vt:lpstr>Lasso Regression</vt:lpstr>
      <vt:lpstr>PowerPoint Presentation</vt:lpstr>
      <vt:lpstr>PowerPoint Presentation</vt:lpstr>
      <vt:lpstr>Inspiration from Biology</vt:lpstr>
      <vt:lpstr>From Real to Artificial</vt:lpstr>
      <vt:lpstr>Nodes: A Closer Look</vt:lpstr>
      <vt:lpstr>Neural Network: Architecture</vt:lpstr>
      <vt:lpstr>Neural Networks: The Model</vt:lpstr>
      <vt:lpstr>Taking Neural Nets to 11…</vt:lpstr>
      <vt:lpstr>PowerPoint Presentation</vt:lpstr>
      <vt:lpstr>But which one should I use?</vt:lpstr>
      <vt:lpstr>What model do I choose?</vt:lpstr>
      <vt:lpstr>Logistic vs Trees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volinsky</dc:creator>
  <cp:lastModifiedBy>chris volinsky</cp:lastModifiedBy>
  <cp:revision>26</cp:revision>
  <dcterms:created xsi:type="dcterms:W3CDTF">2023-07-07T20:20:38Z</dcterms:created>
  <dcterms:modified xsi:type="dcterms:W3CDTF">2024-03-04T01:43:19Z</dcterms:modified>
</cp:coreProperties>
</file>